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ebp" ContentType="image/webp"/>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3.jpg" ContentType="image/jpeg"/>
  <Override PartName="/ppt/media/image14.jpg" ContentType="image/jpeg"/>
  <Override PartName="/ppt/media/image15.jpg" ContentType="image/jpeg"/>
  <Override PartName="/ppt/media/image16.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9.jpg" ContentType="image/jpeg"/>
  <Override PartName="/ppt/media/image31.jpg" ContentType="image/jpeg"/>
  <Override PartName="/ppt/media/image32.jpg" ContentType="image/jpeg"/>
  <Override PartName="/ppt/media/image34.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25"/>
  </p:notesMasterIdLst>
  <p:handoutMasterIdLst>
    <p:handoutMasterId r:id="rId26"/>
  </p:handoutMasterIdLst>
  <p:sldIdLst>
    <p:sldId id="256" r:id="rId2"/>
    <p:sldId id="307" r:id="rId3"/>
    <p:sldId id="334" r:id="rId4"/>
    <p:sldId id="328" r:id="rId5"/>
    <p:sldId id="329" r:id="rId6"/>
    <p:sldId id="311" r:id="rId7"/>
    <p:sldId id="330" r:id="rId8"/>
    <p:sldId id="331" r:id="rId9"/>
    <p:sldId id="333" r:id="rId10"/>
    <p:sldId id="312" r:id="rId11"/>
    <p:sldId id="261" r:id="rId12"/>
    <p:sldId id="259" r:id="rId13"/>
    <p:sldId id="274" r:id="rId14"/>
    <p:sldId id="264" r:id="rId15"/>
    <p:sldId id="337" r:id="rId16"/>
    <p:sldId id="338" r:id="rId17"/>
    <p:sldId id="339" r:id="rId18"/>
    <p:sldId id="340" r:id="rId19"/>
    <p:sldId id="341" r:id="rId20"/>
    <p:sldId id="342" r:id="rId21"/>
    <p:sldId id="313" r:id="rId22"/>
    <p:sldId id="335" r:id="rId23"/>
    <p:sldId id="32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5B77C2EB-B9E1-4787-A639-7DAA5672FD82}">
          <p14:sldIdLst>
            <p14:sldId id="256"/>
            <p14:sldId id="307"/>
          </p14:sldIdLst>
        </p14:section>
        <p14:section name="研究背景" id="{42CBA6C9-D9D9-41F0-B8E6-28E866B74CB2}">
          <p14:sldIdLst>
            <p14:sldId id="334"/>
            <p14:sldId id="328"/>
            <p14:sldId id="329"/>
          </p14:sldIdLst>
        </p14:section>
        <p14:section name="研究现状" id="{74570A42-D806-4FD0-9CAB-38DC3EAD22C0}">
          <p14:sldIdLst>
            <p14:sldId id="311"/>
            <p14:sldId id="330"/>
            <p14:sldId id="331"/>
            <p14:sldId id="333"/>
          </p14:sldIdLst>
        </p14:section>
        <p14:section name="Why" id="{1384701E-1AB4-45A1-A876-AB5277D27F0D}">
          <p14:sldIdLst>
            <p14:sldId id="312"/>
            <p14:sldId id="261"/>
            <p14:sldId id="259"/>
            <p14:sldId id="274"/>
            <p14:sldId id="264"/>
            <p14:sldId id="337"/>
            <p14:sldId id="338"/>
            <p14:sldId id="339"/>
            <p14:sldId id="340"/>
            <p14:sldId id="341"/>
            <p14:sldId id="342"/>
          </p14:sldIdLst>
        </p14:section>
        <p14:section name="创新点总结" id="{E8041390-56A5-43C4-8AFE-C7AD0FB41569}">
          <p14:sldIdLst>
            <p14:sldId id="313"/>
            <p14:sldId id="335"/>
          </p14:sldIdLst>
        </p14:section>
        <p14:section name="The Omega" id="{FCE656FA-C0E7-4167-AC7A-BCE5DE7559D5}">
          <p14:sldIdLst>
            <p14:sldId id="3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0C7B"/>
    <a:srgbClr val="5B9BD5"/>
    <a:srgbClr val="E5F0F9"/>
    <a:srgbClr val="538235"/>
    <a:srgbClr val="A9D18E"/>
    <a:srgbClr val="2CA02C"/>
    <a:srgbClr val="1F77B4"/>
    <a:srgbClr val="F6F9F5"/>
    <a:srgbClr val="006FC0"/>
    <a:srgbClr val="FF7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8" autoAdjust="0"/>
    <p:restoredTop sz="95525" autoAdjust="0"/>
  </p:normalViewPr>
  <p:slideViewPr>
    <p:cSldViewPr snapToGrid="0" showGuides="1">
      <p:cViewPr varScale="1">
        <p:scale>
          <a:sx n="109" d="100"/>
          <a:sy n="109" d="100"/>
        </p:scale>
        <p:origin x="989" y="101"/>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06EC7A-E60D-14F8-306F-373DD57EA9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68D85A8-9D97-0DC6-F63F-3A2812554F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5A20FA-6670-4C46-96B7-FC30DEB90749}" type="datetimeFigureOut">
              <a:rPr lang="zh-CN" altLang="en-US" smtClean="0"/>
              <a:t>2025/10/11</a:t>
            </a:fld>
            <a:endParaRPr lang="zh-CN" altLang="en-US"/>
          </a:p>
        </p:txBody>
      </p:sp>
      <p:sp>
        <p:nvSpPr>
          <p:cNvPr id="4" name="页脚占位符 3">
            <a:extLst>
              <a:ext uri="{FF2B5EF4-FFF2-40B4-BE49-F238E27FC236}">
                <a16:creationId xmlns:a16="http://schemas.microsoft.com/office/drawing/2014/main" id="{1ED38AD6-4F96-1ECC-16A7-7534529A4A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51A279C-EA41-6873-23FC-38C71A0404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610446-7506-4667-9D2E-4B26508780BE}" type="slidenum">
              <a:rPr lang="zh-CN" altLang="en-US" smtClean="0"/>
              <a:t>‹#›</a:t>
            </a:fld>
            <a:endParaRPr lang="zh-CN" altLang="en-US"/>
          </a:p>
        </p:txBody>
      </p:sp>
    </p:spTree>
    <p:extLst>
      <p:ext uri="{BB962C8B-B14F-4D97-AF65-F5344CB8AC3E}">
        <p14:creationId xmlns:p14="http://schemas.microsoft.com/office/powerpoint/2010/main" val="24152046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D928F-3BB4-4E7C-949D-66E777939F52}" type="datetimeFigureOut">
              <a:rPr lang="zh-CN" altLang="en-US" smtClean="0"/>
              <a:t>2025/10/11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C1A48-668A-48A9-B90A-E02750E00E76}" type="slidenum">
              <a:rPr lang="zh-CN" altLang="en-US" smtClean="0"/>
              <a:t>‹#›</a:t>
            </a:fld>
            <a:endParaRPr lang="zh-CN" altLang="en-US"/>
          </a:p>
        </p:txBody>
      </p:sp>
    </p:spTree>
    <p:extLst>
      <p:ext uri="{BB962C8B-B14F-4D97-AF65-F5344CB8AC3E}">
        <p14:creationId xmlns:p14="http://schemas.microsoft.com/office/powerpoint/2010/main" val="250321173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啊啊啊啊，数学为什么这么坏  </a:t>
            </a:r>
            <a:r>
              <a:rPr lang="en-US" altLang="zh-CN" dirty="0"/>
              <a:t>(</a:t>
            </a:r>
            <a:r>
              <a:rPr lang="zh-CN" altLang="en-US" dirty="0"/>
              <a:t>；</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902C1A48-668A-48A9-B90A-E02750E00E76}" type="slidenum">
              <a:rPr lang="zh-CN" altLang="en-US" smtClean="0"/>
              <a:t>0</a:t>
            </a:fld>
            <a:endParaRPr lang="zh-CN" altLang="en-US"/>
          </a:p>
        </p:txBody>
      </p:sp>
    </p:spTree>
    <p:extLst>
      <p:ext uri="{BB962C8B-B14F-4D97-AF65-F5344CB8AC3E}">
        <p14:creationId xmlns:p14="http://schemas.microsoft.com/office/powerpoint/2010/main" val="4000499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最大似然估计，拟合的分布其实就是每一个去噪步骤中我们生成的噪声所服从的分布</a:t>
            </a:r>
          </a:p>
        </p:txBody>
      </p:sp>
      <p:sp>
        <p:nvSpPr>
          <p:cNvPr id="4" name="灯片编号占位符 3"/>
          <p:cNvSpPr>
            <a:spLocks noGrp="1"/>
          </p:cNvSpPr>
          <p:nvPr>
            <p:ph type="sldNum" sz="quarter" idx="5"/>
          </p:nvPr>
        </p:nvSpPr>
        <p:spPr/>
        <p:txBody>
          <a:bodyPr/>
          <a:lstStyle/>
          <a:p>
            <a:fld id="{87C4E7D2-D992-4863-8663-8CB452846E9F}" type="slidenum">
              <a:rPr lang="zh-CN" altLang="en-US" smtClean="0"/>
              <a:t>13</a:t>
            </a:fld>
            <a:endParaRPr lang="zh-CN" altLang="en-US"/>
          </a:p>
        </p:txBody>
      </p:sp>
    </p:spTree>
    <p:extLst>
      <p:ext uri="{BB962C8B-B14F-4D97-AF65-F5344CB8AC3E}">
        <p14:creationId xmlns:p14="http://schemas.microsoft.com/office/powerpoint/2010/main" val="128103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20</a:t>
            </a:fld>
            <a:endParaRPr lang="zh-CN" altLang="en-US"/>
          </a:p>
        </p:txBody>
      </p:sp>
    </p:spTree>
    <p:extLst>
      <p:ext uri="{BB962C8B-B14F-4D97-AF65-F5344CB8AC3E}">
        <p14:creationId xmlns:p14="http://schemas.microsoft.com/office/powerpoint/2010/main" val="1036973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22</a:t>
            </a:fld>
            <a:endParaRPr lang="zh-CN" altLang="en-US"/>
          </a:p>
        </p:txBody>
      </p:sp>
    </p:spTree>
    <p:extLst>
      <p:ext uri="{BB962C8B-B14F-4D97-AF65-F5344CB8AC3E}">
        <p14:creationId xmlns:p14="http://schemas.microsoft.com/office/powerpoint/2010/main" val="31612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1</a:t>
            </a:fld>
            <a:endParaRPr lang="zh-CN" altLang="en-US"/>
          </a:p>
        </p:txBody>
      </p:sp>
    </p:spTree>
    <p:extLst>
      <p:ext uri="{BB962C8B-B14F-4D97-AF65-F5344CB8AC3E}">
        <p14:creationId xmlns:p14="http://schemas.microsoft.com/office/powerpoint/2010/main" val="31296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985FA-D3CB-7646-F9E5-AAC9C3290B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0E773A-A14D-7C36-33C8-D26F04DAB2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CCEB2CD-BF41-F32D-181B-F0D57E4A990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6C9FD90-A110-2F05-2B2F-7AA38D6E5CC1}"/>
              </a:ext>
            </a:extLst>
          </p:cNvPr>
          <p:cNvSpPr>
            <a:spLocks noGrp="1"/>
          </p:cNvSpPr>
          <p:nvPr>
            <p:ph type="sldNum" sz="quarter" idx="5"/>
          </p:nvPr>
        </p:nvSpPr>
        <p:spPr/>
        <p:txBody>
          <a:bodyPr/>
          <a:lstStyle/>
          <a:p>
            <a:fld id="{9AAA8746-F1BF-4756-BE87-F7DCC251CE0E}" type="slidenum">
              <a:rPr lang="zh-CN" altLang="en-US" smtClean="0"/>
              <a:t>2</a:t>
            </a:fld>
            <a:endParaRPr lang="zh-CN" altLang="en-US"/>
          </a:p>
        </p:txBody>
      </p:sp>
    </p:spTree>
    <p:extLst>
      <p:ext uri="{BB962C8B-B14F-4D97-AF65-F5344CB8AC3E}">
        <p14:creationId xmlns:p14="http://schemas.microsoft.com/office/powerpoint/2010/main" val="428020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0CD3F-3CCF-B3D0-D641-2CBC27C954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430ABF-195F-8AED-8FFF-831A9B4760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65574B-41F0-5DC2-4D40-32FAE65A6E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EFB4334-9876-0462-88E1-47EF7D31B191}"/>
              </a:ext>
            </a:extLst>
          </p:cNvPr>
          <p:cNvSpPr>
            <a:spLocks noGrp="1"/>
          </p:cNvSpPr>
          <p:nvPr>
            <p:ph type="sldNum" sz="quarter" idx="5"/>
          </p:nvPr>
        </p:nvSpPr>
        <p:spPr/>
        <p:txBody>
          <a:bodyPr/>
          <a:lstStyle/>
          <a:p>
            <a:fld id="{9AAA8746-F1BF-4756-BE87-F7DCC251CE0E}" type="slidenum">
              <a:rPr lang="zh-CN" altLang="en-US" smtClean="0"/>
              <a:t>3</a:t>
            </a:fld>
            <a:endParaRPr lang="zh-CN" altLang="en-US"/>
          </a:p>
        </p:txBody>
      </p:sp>
    </p:spTree>
    <p:extLst>
      <p:ext uri="{BB962C8B-B14F-4D97-AF65-F5344CB8AC3E}">
        <p14:creationId xmlns:p14="http://schemas.microsoft.com/office/powerpoint/2010/main" val="703564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5</a:t>
            </a:fld>
            <a:endParaRPr lang="zh-CN" altLang="en-US"/>
          </a:p>
        </p:txBody>
      </p:sp>
    </p:spTree>
    <p:extLst>
      <p:ext uri="{BB962C8B-B14F-4D97-AF65-F5344CB8AC3E}">
        <p14:creationId xmlns:p14="http://schemas.microsoft.com/office/powerpoint/2010/main" val="200532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9</a:t>
            </a:fld>
            <a:endParaRPr lang="zh-CN" altLang="en-US"/>
          </a:p>
        </p:txBody>
      </p:sp>
    </p:spTree>
    <p:extLst>
      <p:ext uri="{BB962C8B-B14F-4D97-AF65-F5344CB8AC3E}">
        <p14:creationId xmlns:p14="http://schemas.microsoft.com/office/powerpoint/2010/main" val="2168681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02C1A48-668A-48A9-B90A-E02750E00E76}" type="slidenum">
              <a:rPr lang="zh-CN" altLang="en-US" smtClean="0"/>
              <a:t>10</a:t>
            </a:fld>
            <a:endParaRPr lang="zh-CN" altLang="en-US"/>
          </a:p>
        </p:txBody>
      </p:sp>
    </p:spTree>
    <p:extLst>
      <p:ext uri="{BB962C8B-B14F-4D97-AF65-F5344CB8AC3E}">
        <p14:creationId xmlns:p14="http://schemas.microsoft.com/office/powerpoint/2010/main" val="177782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并不是简单的加一个高斯噪声，而是通过一个线性组合的方式加噪</a:t>
            </a:r>
            <a:endParaRPr lang="en-US" altLang="zh-CN" dirty="0"/>
          </a:p>
          <a:p>
            <a:endParaRPr lang="en-US" altLang="zh-CN" dirty="0"/>
          </a:p>
          <a:p>
            <a:r>
              <a:rPr lang="en-US" altLang="zh-CN" dirty="0"/>
              <a:t>Q</a:t>
            </a:r>
            <a:r>
              <a:rPr lang="zh-CN" altLang="en-US" dirty="0"/>
              <a:t>这个加噪过程符合一个高斯分布</a:t>
            </a:r>
          </a:p>
        </p:txBody>
      </p:sp>
      <p:sp>
        <p:nvSpPr>
          <p:cNvPr id="4" name="灯片编号占位符 3"/>
          <p:cNvSpPr>
            <a:spLocks noGrp="1"/>
          </p:cNvSpPr>
          <p:nvPr>
            <p:ph type="sldNum" sz="quarter" idx="5"/>
          </p:nvPr>
        </p:nvSpPr>
        <p:spPr/>
        <p:txBody>
          <a:bodyPr/>
          <a:lstStyle/>
          <a:p>
            <a:fld id="{902C1A48-668A-48A9-B90A-E02750E00E76}" type="slidenum">
              <a:rPr lang="zh-CN" altLang="en-US" smtClean="0"/>
              <a:t>11</a:t>
            </a:fld>
            <a:endParaRPr lang="zh-CN" altLang="en-US"/>
          </a:p>
        </p:txBody>
      </p:sp>
    </p:spTree>
    <p:extLst>
      <p:ext uri="{BB962C8B-B14F-4D97-AF65-F5344CB8AC3E}">
        <p14:creationId xmlns:p14="http://schemas.microsoft.com/office/powerpoint/2010/main" val="2964847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02C1A48-668A-48A9-B90A-E02750E00E76}" type="slidenum">
              <a:rPr lang="zh-CN" altLang="en-US" smtClean="0"/>
              <a:t>12</a:t>
            </a:fld>
            <a:endParaRPr lang="zh-CN" altLang="en-US"/>
          </a:p>
        </p:txBody>
      </p:sp>
    </p:spTree>
    <p:extLst>
      <p:ext uri="{BB962C8B-B14F-4D97-AF65-F5344CB8AC3E}">
        <p14:creationId xmlns:p14="http://schemas.microsoft.com/office/powerpoint/2010/main" val="2905939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948A4-A2D0-0183-D3E7-D80BEFFE313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5F5C060-6803-1083-E60A-EB489F8CA51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F39D75-0E88-ACCC-EC3D-548F19D05C3C}"/>
              </a:ext>
            </a:extLst>
          </p:cNvPr>
          <p:cNvSpPr>
            <a:spLocks noGrp="1"/>
          </p:cNvSpPr>
          <p:nvPr>
            <p:ph type="dt" sz="half" idx="10"/>
          </p:nvPr>
        </p:nvSpPr>
        <p:spPr/>
        <p:txBody>
          <a:bodyPr/>
          <a:lstStyle/>
          <a:p>
            <a:r>
              <a:rPr lang="en-US" altLang="zh-CN"/>
              <a:t>Diffusion Model</a:t>
            </a:r>
            <a:endParaRPr lang="zh-CN" altLang="en-US"/>
          </a:p>
        </p:txBody>
      </p:sp>
      <p:sp>
        <p:nvSpPr>
          <p:cNvPr id="5" name="页脚占位符 4">
            <a:extLst>
              <a:ext uri="{FF2B5EF4-FFF2-40B4-BE49-F238E27FC236}">
                <a16:creationId xmlns:a16="http://schemas.microsoft.com/office/drawing/2014/main" id="{2FA4B7F7-1EDF-82B6-B713-9BF0EFC739DE}"/>
              </a:ext>
            </a:extLst>
          </p:cNvPr>
          <p:cNvSpPr>
            <a:spLocks noGrp="1"/>
          </p:cNvSpPr>
          <p:nvPr>
            <p:ph type="ftr" sz="quarter" idx="11"/>
          </p:nvPr>
        </p:nvSpPr>
        <p:spPr/>
        <p:txBody>
          <a:bodyPr/>
          <a:lstStyle/>
          <a:p>
            <a:r>
              <a:rPr lang="en-US" altLang="zh-CN"/>
              <a:t>Haruko386</a:t>
            </a:r>
            <a:endParaRPr lang="zh-CN" altLang="en-US"/>
          </a:p>
        </p:txBody>
      </p:sp>
      <p:sp>
        <p:nvSpPr>
          <p:cNvPr id="6" name="灯片编号占位符 5">
            <a:extLst>
              <a:ext uri="{FF2B5EF4-FFF2-40B4-BE49-F238E27FC236}">
                <a16:creationId xmlns:a16="http://schemas.microsoft.com/office/drawing/2014/main" id="{E8BA281E-7DF2-500B-6415-0F49865010F0}"/>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54688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287A6-0F25-5A75-1D91-8E1BC46A48F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D8064D-39C6-9A6A-78DF-2C551CF8EAA7}"/>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1F8085-2BA6-783C-3B19-115CAB70FC74}"/>
              </a:ext>
            </a:extLst>
          </p:cNvPr>
          <p:cNvSpPr>
            <a:spLocks noGrp="1"/>
          </p:cNvSpPr>
          <p:nvPr>
            <p:ph type="dt" sz="half" idx="10"/>
          </p:nvPr>
        </p:nvSpPr>
        <p:spPr/>
        <p:txBody>
          <a:bodyPr/>
          <a:lstStyle/>
          <a:p>
            <a:r>
              <a:rPr lang="en-US" altLang="zh-CN"/>
              <a:t>Diffusion Model</a:t>
            </a:r>
            <a:endParaRPr lang="zh-CN" altLang="en-US"/>
          </a:p>
        </p:txBody>
      </p:sp>
      <p:sp>
        <p:nvSpPr>
          <p:cNvPr id="5" name="页脚占位符 4">
            <a:extLst>
              <a:ext uri="{FF2B5EF4-FFF2-40B4-BE49-F238E27FC236}">
                <a16:creationId xmlns:a16="http://schemas.microsoft.com/office/drawing/2014/main" id="{FE3DB153-76B5-1AD7-80C6-CB5F091194B6}"/>
              </a:ext>
            </a:extLst>
          </p:cNvPr>
          <p:cNvSpPr>
            <a:spLocks noGrp="1"/>
          </p:cNvSpPr>
          <p:nvPr>
            <p:ph type="ftr" sz="quarter" idx="11"/>
          </p:nvPr>
        </p:nvSpPr>
        <p:spPr/>
        <p:txBody>
          <a:bodyPr/>
          <a:lstStyle/>
          <a:p>
            <a:r>
              <a:rPr lang="en-US" altLang="zh-CN"/>
              <a:t>Haruko386</a:t>
            </a:r>
            <a:endParaRPr lang="zh-CN" altLang="en-US"/>
          </a:p>
        </p:txBody>
      </p:sp>
      <p:sp>
        <p:nvSpPr>
          <p:cNvPr id="6" name="灯片编号占位符 5">
            <a:extLst>
              <a:ext uri="{FF2B5EF4-FFF2-40B4-BE49-F238E27FC236}">
                <a16:creationId xmlns:a16="http://schemas.microsoft.com/office/drawing/2014/main" id="{DE4ED343-F408-563F-C151-8C9751EC05E6}"/>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3923515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68A0883-DB77-A805-915E-BAF1566455F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2337BBD-A07E-CC79-A32F-31850272A9F0}"/>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790DD2-6BD8-916C-0FC4-FAE8454CA266}"/>
              </a:ext>
            </a:extLst>
          </p:cNvPr>
          <p:cNvSpPr>
            <a:spLocks noGrp="1"/>
          </p:cNvSpPr>
          <p:nvPr>
            <p:ph type="dt" sz="half" idx="10"/>
          </p:nvPr>
        </p:nvSpPr>
        <p:spPr/>
        <p:txBody>
          <a:bodyPr/>
          <a:lstStyle/>
          <a:p>
            <a:r>
              <a:rPr lang="en-US" altLang="zh-CN"/>
              <a:t>Diffusion Model</a:t>
            </a:r>
            <a:endParaRPr lang="zh-CN" altLang="en-US"/>
          </a:p>
        </p:txBody>
      </p:sp>
      <p:sp>
        <p:nvSpPr>
          <p:cNvPr id="5" name="页脚占位符 4">
            <a:extLst>
              <a:ext uri="{FF2B5EF4-FFF2-40B4-BE49-F238E27FC236}">
                <a16:creationId xmlns:a16="http://schemas.microsoft.com/office/drawing/2014/main" id="{3B8FDF48-9F23-9371-0936-202DB72AFD53}"/>
              </a:ext>
            </a:extLst>
          </p:cNvPr>
          <p:cNvSpPr>
            <a:spLocks noGrp="1"/>
          </p:cNvSpPr>
          <p:nvPr>
            <p:ph type="ftr" sz="quarter" idx="11"/>
          </p:nvPr>
        </p:nvSpPr>
        <p:spPr/>
        <p:txBody>
          <a:bodyPr/>
          <a:lstStyle/>
          <a:p>
            <a:r>
              <a:rPr lang="en-US" altLang="zh-CN"/>
              <a:t>Haruko386</a:t>
            </a:r>
            <a:endParaRPr lang="zh-CN" altLang="en-US"/>
          </a:p>
        </p:txBody>
      </p:sp>
      <p:sp>
        <p:nvSpPr>
          <p:cNvPr id="6" name="灯片编号占位符 5">
            <a:extLst>
              <a:ext uri="{FF2B5EF4-FFF2-40B4-BE49-F238E27FC236}">
                <a16:creationId xmlns:a16="http://schemas.microsoft.com/office/drawing/2014/main" id="{F613325A-59F0-B0A2-601D-B3A6E90613A0}"/>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308024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B948FBA6-E7A0-5ED9-F062-A257AEC43A6A}"/>
              </a:ext>
            </a:extLst>
          </p:cNvPr>
          <p:cNvSpPr>
            <a:spLocks noGrp="1"/>
          </p:cNvSpPr>
          <p:nvPr>
            <p:ph type="dt" sz="half" idx="10"/>
          </p:nvPr>
        </p:nvSpPr>
        <p:spPr/>
        <p:txBody>
          <a:bodyPr/>
          <a:lstStyle/>
          <a:p>
            <a:r>
              <a:rPr lang="en-US" altLang="zh-CN"/>
              <a:t>Diffusion Model</a:t>
            </a:r>
            <a:endParaRPr lang="zh-CN" altLang="en-US"/>
          </a:p>
        </p:txBody>
      </p:sp>
      <p:sp>
        <p:nvSpPr>
          <p:cNvPr id="5" name="页脚占位符 4">
            <a:extLst>
              <a:ext uri="{FF2B5EF4-FFF2-40B4-BE49-F238E27FC236}">
                <a16:creationId xmlns:a16="http://schemas.microsoft.com/office/drawing/2014/main" id="{915E0318-872E-76A4-E318-54EB5BA67D3D}"/>
              </a:ext>
            </a:extLst>
          </p:cNvPr>
          <p:cNvSpPr>
            <a:spLocks noGrp="1"/>
          </p:cNvSpPr>
          <p:nvPr>
            <p:ph type="ftr" sz="quarter" idx="11"/>
          </p:nvPr>
        </p:nvSpPr>
        <p:spPr/>
        <p:txBody>
          <a:bodyPr/>
          <a:lstStyle/>
          <a:p>
            <a:r>
              <a:rPr lang="en-US" altLang="zh-CN"/>
              <a:t>Haruko386</a:t>
            </a:r>
            <a:endParaRPr lang="zh-CN" altLang="en-US"/>
          </a:p>
        </p:txBody>
      </p:sp>
      <p:sp>
        <p:nvSpPr>
          <p:cNvPr id="6" name="灯片编号占位符 5">
            <a:extLst>
              <a:ext uri="{FF2B5EF4-FFF2-40B4-BE49-F238E27FC236}">
                <a16:creationId xmlns:a16="http://schemas.microsoft.com/office/drawing/2014/main" id="{A36C5A1A-7466-9637-E41E-C1E7DF879FD7}"/>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40097848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594FD-55EB-46A7-4D9C-B1A4581768C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0669FC-6C7D-1235-BDE3-ECFAE85D90C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B5D1E9-00DC-33CC-FBA0-7D7BC20DEE50}"/>
              </a:ext>
            </a:extLst>
          </p:cNvPr>
          <p:cNvSpPr>
            <a:spLocks noGrp="1"/>
          </p:cNvSpPr>
          <p:nvPr>
            <p:ph type="dt" sz="half" idx="10"/>
          </p:nvPr>
        </p:nvSpPr>
        <p:spPr/>
        <p:txBody>
          <a:bodyPr/>
          <a:lstStyle/>
          <a:p>
            <a:r>
              <a:rPr lang="en-US" altLang="zh-CN"/>
              <a:t>Diffusion Model</a:t>
            </a:r>
            <a:endParaRPr lang="zh-CN" altLang="en-US"/>
          </a:p>
        </p:txBody>
      </p:sp>
      <p:sp>
        <p:nvSpPr>
          <p:cNvPr id="5" name="页脚占位符 4">
            <a:extLst>
              <a:ext uri="{FF2B5EF4-FFF2-40B4-BE49-F238E27FC236}">
                <a16:creationId xmlns:a16="http://schemas.microsoft.com/office/drawing/2014/main" id="{77AD0B8F-2896-54D1-7DC4-61630250B5FA}"/>
              </a:ext>
            </a:extLst>
          </p:cNvPr>
          <p:cNvSpPr>
            <a:spLocks noGrp="1"/>
          </p:cNvSpPr>
          <p:nvPr>
            <p:ph type="ftr" sz="quarter" idx="11"/>
          </p:nvPr>
        </p:nvSpPr>
        <p:spPr/>
        <p:txBody>
          <a:bodyPr/>
          <a:lstStyle/>
          <a:p>
            <a:r>
              <a:rPr lang="en-US" altLang="zh-CN"/>
              <a:t>Haruko386</a:t>
            </a:r>
            <a:endParaRPr lang="zh-CN" altLang="en-US"/>
          </a:p>
        </p:txBody>
      </p:sp>
      <p:sp>
        <p:nvSpPr>
          <p:cNvPr id="6" name="灯片编号占位符 5">
            <a:extLst>
              <a:ext uri="{FF2B5EF4-FFF2-40B4-BE49-F238E27FC236}">
                <a16:creationId xmlns:a16="http://schemas.microsoft.com/office/drawing/2014/main" id="{7E873C18-0488-71B8-B879-9EA0DE58A7B4}"/>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55095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6EB80-627F-1154-20CB-CE89C3B9396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29B8D5-4C4D-CF70-F198-914F96FBACFA}"/>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F37EDE4-9997-35C2-8A66-9097D15A63E6}"/>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B73E70D-D271-C265-4D7A-CA3F10014BC5}"/>
              </a:ext>
            </a:extLst>
          </p:cNvPr>
          <p:cNvSpPr>
            <a:spLocks noGrp="1"/>
          </p:cNvSpPr>
          <p:nvPr>
            <p:ph type="dt" sz="half" idx="10"/>
          </p:nvPr>
        </p:nvSpPr>
        <p:spPr/>
        <p:txBody>
          <a:bodyPr/>
          <a:lstStyle/>
          <a:p>
            <a:r>
              <a:rPr lang="en-US" altLang="zh-CN"/>
              <a:t>Diffusion Model</a:t>
            </a:r>
            <a:endParaRPr lang="zh-CN" altLang="en-US"/>
          </a:p>
        </p:txBody>
      </p:sp>
      <p:sp>
        <p:nvSpPr>
          <p:cNvPr id="6" name="页脚占位符 5">
            <a:extLst>
              <a:ext uri="{FF2B5EF4-FFF2-40B4-BE49-F238E27FC236}">
                <a16:creationId xmlns:a16="http://schemas.microsoft.com/office/drawing/2014/main" id="{DDEF4229-04B4-4962-CBF5-338A11486631}"/>
              </a:ext>
            </a:extLst>
          </p:cNvPr>
          <p:cNvSpPr>
            <a:spLocks noGrp="1"/>
          </p:cNvSpPr>
          <p:nvPr>
            <p:ph type="ftr" sz="quarter" idx="11"/>
          </p:nvPr>
        </p:nvSpPr>
        <p:spPr/>
        <p:txBody>
          <a:bodyPr/>
          <a:lstStyle/>
          <a:p>
            <a:r>
              <a:rPr lang="en-US" altLang="zh-CN"/>
              <a:t>Haruko386</a:t>
            </a:r>
            <a:endParaRPr lang="zh-CN" altLang="en-US"/>
          </a:p>
        </p:txBody>
      </p:sp>
      <p:sp>
        <p:nvSpPr>
          <p:cNvPr id="7" name="灯片编号占位符 6">
            <a:extLst>
              <a:ext uri="{FF2B5EF4-FFF2-40B4-BE49-F238E27FC236}">
                <a16:creationId xmlns:a16="http://schemas.microsoft.com/office/drawing/2014/main" id="{469A42ED-8448-2412-3C7B-2FE28289A13D}"/>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056873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11812-24F7-65B6-A674-7AF1039C5110}"/>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039C1A2-3886-ACCE-F311-0C1C9C788DB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3151239-4798-E962-2B70-89D9768D14F0}"/>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2E1AD3A-A126-4C49-FDCA-690DA19F75B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DE7B7A-B5E3-7811-62B2-FAF2E49B9C86}"/>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609AC8D-4001-AAB5-AA48-5F0E24CCBF1D}"/>
              </a:ext>
            </a:extLst>
          </p:cNvPr>
          <p:cNvSpPr>
            <a:spLocks noGrp="1"/>
          </p:cNvSpPr>
          <p:nvPr>
            <p:ph type="dt" sz="half" idx="10"/>
          </p:nvPr>
        </p:nvSpPr>
        <p:spPr/>
        <p:txBody>
          <a:bodyPr/>
          <a:lstStyle/>
          <a:p>
            <a:r>
              <a:rPr lang="en-US" altLang="zh-CN"/>
              <a:t>Diffusion Model</a:t>
            </a:r>
            <a:endParaRPr lang="zh-CN" altLang="en-US"/>
          </a:p>
        </p:txBody>
      </p:sp>
      <p:sp>
        <p:nvSpPr>
          <p:cNvPr id="8" name="页脚占位符 7">
            <a:extLst>
              <a:ext uri="{FF2B5EF4-FFF2-40B4-BE49-F238E27FC236}">
                <a16:creationId xmlns:a16="http://schemas.microsoft.com/office/drawing/2014/main" id="{928D4D58-688E-8D45-DAC1-01571582C7D2}"/>
              </a:ext>
            </a:extLst>
          </p:cNvPr>
          <p:cNvSpPr>
            <a:spLocks noGrp="1"/>
          </p:cNvSpPr>
          <p:nvPr>
            <p:ph type="ftr" sz="quarter" idx="11"/>
          </p:nvPr>
        </p:nvSpPr>
        <p:spPr/>
        <p:txBody>
          <a:bodyPr/>
          <a:lstStyle/>
          <a:p>
            <a:r>
              <a:rPr lang="en-US" altLang="zh-CN"/>
              <a:t>Haruko386</a:t>
            </a:r>
            <a:endParaRPr lang="zh-CN" altLang="en-US"/>
          </a:p>
        </p:txBody>
      </p:sp>
      <p:sp>
        <p:nvSpPr>
          <p:cNvPr id="9" name="灯片编号占位符 8">
            <a:extLst>
              <a:ext uri="{FF2B5EF4-FFF2-40B4-BE49-F238E27FC236}">
                <a16:creationId xmlns:a16="http://schemas.microsoft.com/office/drawing/2014/main" id="{2F818244-0C06-C4F1-4C92-A3603B456D04}"/>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893915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6A604-15C0-D6A0-DD5D-1753165E376F}"/>
              </a:ext>
            </a:extLst>
          </p:cNvPr>
          <p:cNvSpPr>
            <a:spLocks noGrp="1"/>
          </p:cNvSpPr>
          <p:nvPr>
            <p:ph type="title"/>
          </p:nvPr>
        </p:nvSpPr>
        <p:spPr>
          <a:xfrm>
            <a:off x="480691" y="365126"/>
            <a:ext cx="10515600" cy="728030"/>
          </a:xfrm>
          <a:prstGeom prst="rect">
            <a:avLst/>
          </a:prstGeom>
        </p:spPr>
        <p:txBody>
          <a:bodyPr/>
          <a:lstStyle>
            <a:lvl1pPr>
              <a:defRPr sz="4400">
                <a:latin typeface="Calibri" panose="020F0502020204030204" pitchFamily="34" charset="0"/>
                <a:cs typeface="Calibri" panose="020F0502020204030204" pitchFamily="34" charset="0"/>
              </a:defRPr>
            </a:lvl1pPr>
          </a:lstStyle>
          <a:p>
            <a:pPr marL="12700">
              <a:lnSpc>
                <a:spcPct val="100000"/>
              </a:lnSpc>
              <a:spcBef>
                <a:spcPts val="100"/>
              </a:spcBef>
            </a:pPr>
            <a:endParaRPr lang="en-US" altLang="zh-CN" spc="-50" dirty="0"/>
          </a:p>
        </p:txBody>
      </p:sp>
      <p:sp>
        <p:nvSpPr>
          <p:cNvPr id="3" name="日期占位符 2">
            <a:extLst>
              <a:ext uri="{FF2B5EF4-FFF2-40B4-BE49-F238E27FC236}">
                <a16:creationId xmlns:a16="http://schemas.microsoft.com/office/drawing/2014/main" id="{941A9A1B-A6C2-7DCE-E538-9EC5D8DCDEC7}"/>
              </a:ext>
            </a:extLst>
          </p:cNvPr>
          <p:cNvSpPr>
            <a:spLocks noGrp="1"/>
          </p:cNvSpPr>
          <p:nvPr>
            <p:ph type="dt" sz="half" idx="10"/>
          </p:nvPr>
        </p:nvSpPr>
        <p:spPr/>
        <p:txBody>
          <a:bodyPr/>
          <a:lstStyle/>
          <a:p>
            <a:r>
              <a:rPr lang="en-US" altLang="zh-CN"/>
              <a:t>Diffusion Model</a:t>
            </a:r>
            <a:endParaRPr lang="zh-CN" altLang="en-US"/>
          </a:p>
        </p:txBody>
      </p:sp>
      <p:sp>
        <p:nvSpPr>
          <p:cNvPr id="4" name="页脚占位符 3">
            <a:extLst>
              <a:ext uri="{FF2B5EF4-FFF2-40B4-BE49-F238E27FC236}">
                <a16:creationId xmlns:a16="http://schemas.microsoft.com/office/drawing/2014/main" id="{1C51BE22-DE39-D7A3-8D7B-A908AA4CA7EE}"/>
              </a:ext>
            </a:extLst>
          </p:cNvPr>
          <p:cNvSpPr>
            <a:spLocks noGrp="1"/>
          </p:cNvSpPr>
          <p:nvPr>
            <p:ph type="ftr" sz="quarter" idx="11"/>
          </p:nvPr>
        </p:nvSpPr>
        <p:spPr/>
        <p:txBody>
          <a:bodyPr/>
          <a:lstStyle/>
          <a:p>
            <a:r>
              <a:rPr lang="en-US" altLang="zh-CN"/>
              <a:t>Haruko386</a:t>
            </a:r>
            <a:endParaRPr lang="zh-CN" altLang="en-US"/>
          </a:p>
        </p:txBody>
      </p:sp>
      <p:sp>
        <p:nvSpPr>
          <p:cNvPr id="5" name="灯片编号占位符 4">
            <a:extLst>
              <a:ext uri="{FF2B5EF4-FFF2-40B4-BE49-F238E27FC236}">
                <a16:creationId xmlns:a16="http://schemas.microsoft.com/office/drawing/2014/main" id="{6C87EC9C-6EBC-F4A0-0C38-F63A39039B93}"/>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1310162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BDC62B-B12D-81ED-AB7C-68003EAE8A7E}"/>
              </a:ext>
            </a:extLst>
          </p:cNvPr>
          <p:cNvSpPr>
            <a:spLocks noGrp="1"/>
          </p:cNvSpPr>
          <p:nvPr>
            <p:ph type="dt" sz="half" idx="10"/>
          </p:nvPr>
        </p:nvSpPr>
        <p:spPr/>
        <p:txBody>
          <a:bodyPr/>
          <a:lstStyle/>
          <a:p>
            <a:r>
              <a:rPr lang="en-US" altLang="zh-CN"/>
              <a:t>Diffusion Model</a:t>
            </a:r>
            <a:endParaRPr lang="zh-CN" altLang="en-US"/>
          </a:p>
        </p:txBody>
      </p:sp>
      <p:sp>
        <p:nvSpPr>
          <p:cNvPr id="3" name="页脚占位符 2">
            <a:extLst>
              <a:ext uri="{FF2B5EF4-FFF2-40B4-BE49-F238E27FC236}">
                <a16:creationId xmlns:a16="http://schemas.microsoft.com/office/drawing/2014/main" id="{1A8982B3-BDB1-8FF8-1FFE-CF827ADC8D53}"/>
              </a:ext>
            </a:extLst>
          </p:cNvPr>
          <p:cNvSpPr>
            <a:spLocks noGrp="1"/>
          </p:cNvSpPr>
          <p:nvPr>
            <p:ph type="ftr" sz="quarter" idx="11"/>
          </p:nvPr>
        </p:nvSpPr>
        <p:spPr/>
        <p:txBody>
          <a:bodyPr/>
          <a:lstStyle/>
          <a:p>
            <a:r>
              <a:rPr lang="en-US" altLang="zh-CN"/>
              <a:t>Haruko386</a:t>
            </a:r>
            <a:endParaRPr lang="zh-CN" altLang="en-US"/>
          </a:p>
        </p:txBody>
      </p:sp>
      <p:sp>
        <p:nvSpPr>
          <p:cNvPr id="4" name="灯片编号占位符 3">
            <a:extLst>
              <a:ext uri="{FF2B5EF4-FFF2-40B4-BE49-F238E27FC236}">
                <a16:creationId xmlns:a16="http://schemas.microsoft.com/office/drawing/2014/main" id="{4AB8480E-619E-3D1C-B6F7-F31AE76589FC}"/>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321136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2ED6B-62E8-1C44-153C-2BBC7C1AE83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AEAAABB-8447-7575-57D0-322DB9B580F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29285C3-80E5-C1BB-E0EC-44F2AE4125C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67B47A6-5013-93A4-28CF-A5EC746242EA}"/>
              </a:ext>
            </a:extLst>
          </p:cNvPr>
          <p:cNvSpPr>
            <a:spLocks noGrp="1"/>
          </p:cNvSpPr>
          <p:nvPr>
            <p:ph type="dt" sz="half" idx="10"/>
          </p:nvPr>
        </p:nvSpPr>
        <p:spPr/>
        <p:txBody>
          <a:bodyPr/>
          <a:lstStyle/>
          <a:p>
            <a:r>
              <a:rPr lang="en-US" altLang="zh-CN"/>
              <a:t>Diffusion Model</a:t>
            </a:r>
            <a:endParaRPr lang="zh-CN" altLang="en-US"/>
          </a:p>
        </p:txBody>
      </p:sp>
      <p:sp>
        <p:nvSpPr>
          <p:cNvPr id="6" name="页脚占位符 5">
            <a:extLst>
              <a:ext uri="{FF2B5EF4-FFF2-40B4-BE49-F238E27FC236}">
                <a16:creationId xmlns:a16="http://schemas.microsoft.com/office/drawing/2014/main" id="{CE622D93-B491-9A21-0414-39C4CA3AF497}"/>
              </a:ext>
            </a:extLst>
          </p:cNvPr>
          <p:cNvSpPr>
            <a:spLocks noGrp="1"/>
          </p:cNvSpPr>
          <p:nvPr>
            <p:ph type="ftr" sz="quarter" idx="11"/>
          </p:nvPr>
        </p:nvSpPr>
        <p:spPr/>
        <p:txBody>
          <a:bodyPr/>
          <a:lstStyle/>
          <a:p>
            <a:r>
              <a:rPr lang="en-US" altLang="zh-CN"/>
              <a:t>Haruko386</a:t>
            </a:r>
            <a:endParaRPr lang="zh-CN" altLang="en-US"/>
          </a:p>
        </p:txBody>
      </p:sp>
      <p:sp>
        <p:nvSpPr>
          <p:cNvPr id="7" name="灯片编号占位符 6">
            <a:extLst>
              <a:ext uri="{FF2B5EF4-FFF2-40B4-BE49-F238E27FC236}">
                <a16:creationId xmlns:a16="http://schemas.microsoft.com/office/drawing/2014/main" id="{A80423FB-0440-D383-E9D6-6BC40BBD08FE}"/>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6670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D2A59-69CF-9327-F5FA-BBCF075AF9B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C49A03-1BF9-6094-45AA-C6DCB68669E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3E68EB3-F43D-2E42-E17F-A840FD45889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31B852-29C6-2DD2-70BF-AB7A1AEA8090}"/>
              </a:ext>
            </a:extLst>
          </p:cNvPr>
          <p:cNvSpPr>
            <a:spLocks noGrp="1"/>
          </p:cNvSpPr>
          <p:nvPr>
            <p:ph type="dt" sz="half" idx="10"/>
          </p:nvPr>
        </p:nvSpPr>
        <p:spPr/>
        <p:txBody>
          <a:bodyPr/>
          <a:lstStyle/>
          <a:p>
            <a:r>
              <a:rPr lang="en-US" altLang="zh-CN"/>
              <a:t>Diffusion Model</a:t>
            </a:r>
            <a:endParaRPr lang="zh-CN" altLang="en-US"/>
          </a:p>
        </p:txBody>
      </p:sp>
      <p:sp>
        <p:nvSpPr>
          <p:cNvPr id="6" name="页脚占位符 5">
            <a:extLst>
              <a:ext uri="{FF2B5EF4-FFF2-40B4-BE49-F238E27FC236}">
                <a16:creationId xmlns:a16="http://schemas.microsoft.com/office/drawing/2014/main" id="{5B4C6FA0-6526-E0CB-FFE5-33EBDD20CCBF}"/>
              </a:ext>
            </a:extLst>
          </p:cNvPr>
          <p:cNvSpPr>
            <a:spLocks noGrp="1"/>
          </p:cNvSpPr>
          <p:nvPr>
            <p:ph type="ftr" sz="quarter" idx="11"/>
          </p:nvPr>
        </p:nvSpPr>
        <p:spPr/>
        <p:txBody>
          <a:bodyPr/>
          <a:lstStyle/>
          <a:p>
            <a:r>
              <a:rPr lang="en-US" altLang="zh-CN"/>
              <a:t>Haruko386</a:t>
            </a:r>
            <a:endParaRPr lang="zh-CN" altLang="en-US"/>
          </a:p>
        </p:txBody>
      </p:sp>
      <p:sp>
        <p:nvSpPr>
          <p:cNvPr id="7" name="灯片编号占位符 6">
            <a:extLst>
              <a:ext uri="{FF2B5EF4-FFF2-40B4-BE49-F238E27FC236}">
                <a16:creationId xmlns:a16="http://schemas.microsoft.com/office/drawing/2014/main" id="{17372BA6-076B-C8E8-41F5-74ACFE3CD41A}"/>
              </a:ext>
            </a:extLst>
          </p:cNvPr>
          <p:cNvSpPr>
            <a:spLocks noGrp="1"/>
          </p:cNvSpPr>
          <p:nvPr>
            <p:ph type="sldNum" sz="quarter" idx="12"/>
          </p:nvPr>
        </p:nvSpPr>
        <p:spPr/>
        <p:txBody>
          <a:body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224169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6D1C9A-9E2B-6B4A-F2C8-AFA1DE3C5B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Diffusion Model</a:t>
            </a:r>
            <a:endParaRPr lang="zh-CN" altLang="en-US"/>
          </a:p>
        </p:txBody>
      </p:sp>
      <p:sp>
        <p:nvSpPr>
          <p:cNvPr id="5" name="页脚占位符 4">
            <a:extLst>
              <a:ext uri="{FF2B5EF4-FFF2-40B4-BE49-F238E27FC236}">
                <a16:creationId xmlns:a16="http://schemas.microsoft.com/office/drawing/2014/main" id="{3B3AF9BA-5AEF-53E6-19EB-746B0D7088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Haruko386</a:t>
            </a:r>
            <a:endParaRPr lang="zh-CN" altLang="en-US"/>
          </a:p>
        </p:txBody>
      </p:sp>
      <p:sp>
        <p:nvSpPr>
          <p:cNvPr id="6" name="灯片编号占位符 5">
            <a:extLst>
              <a:ext uri="{FF2B5EF4-FFF2-40B4-BE49-F238E27FC236}">
                <a16:creationId xmlns:a16="http://schemas.microsoft.com/office/drawing/2014/main" id="{3BB0012E-0087-1992-D7DE-D61141CDC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E29A42-1FB3-4C8E-A734-90D396AAE855}" type="slidenum">
              <a:rPr lang="zh-CN" altLang="en-US" smtClean="0"/>
              <a:t>‹#›</a:t>
            </a:fld>
            <a:endParaRPr lang="zh-CN" altLang="en-US"/>
          </a:p>
        </p:txBody>
      </p:sp>
    </p:spTree>
    <p:extLst>
      <p:ext uri="{BB962C8B-B14F-4D97-AF65-F5344CB8AC3E}">
        <p14:creationId xmlns:p14="http://schemas.microsoft.com/office/powerpoint/2010/main" val="1415905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g"/><Relationship Id="rId7" Type="http://schemas.openxmlformats.org/officeDocument/2006/relationships/image" Target="../media/image11.png"/><Relationship Id="rId12" Type="http://schemas.openxmlformats.org/officeDocument/2006/relationships/image" Target="../media/image16.jpg"/><Relationship Id="rId17"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g"/><Relationship Id="rId19" Type="http://schemas.openxmlformats.org/officeDocument/2006/relationships/image" Target="../media/image23.jpg"/><Relationship Id="rId4" Type="http://schemas.openxmlformats.org/officeDocument/2006/relationships/image" Target="../media/image8.png"/><Relationship Id="rId9" Type="http://schemas.openxmlformats.org/officeDocument/2006/relationships/image" Target="../media/image13.jpg"/><Relationship Id="rId1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680.png"/><Relationship Id="rId18" Type="http://schemas.openxmlformats.org/officeDocument/2006/relationships/image" Target="../media/image730.png"/><Relationship Id="rId3" Type="http://schemas.openxmlformats.org/officeDocument/2006/relationships/image" Target="../media/image13.jpg"/><Relationship Id="rId21" Type="http://schemas.openxmlformats.org/officeDocument/2006/relationships/image" Target="../media/image760.png"/><Relationship Id="rId7" Type="http://schemas.openxmlformats.org/officeDocument/2006/relationships/image" Target="../media/image15.jpg"/><Relationship Id="rId12" Type="http://schemas.openxmlformats.org/officeDocument/2006/relationships/image" Target="../media/image670.png"/><Relationship Id="rId17" Type="http://schemas.openxmlformats.org/officeDocument/2006/relationships/image" Target="../media/image720.png"/><Relationship Id="rId2" Type="http://schemas.openxmlformats.org/officeDocument/2006/relationships/notesSlide" Target="../notesSlides/notesSlide8.xml"/><Relationship Id="rId16" Type="http://schemas.openxmlformats.org/officeDocument/2006/relationships/image" Target="../media/image710.png"/><Relationship Id="rId20"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66.png"/><Relationship Id="rId24" Type="http://schemas.openxmlformats.org/officeDocument/2006/relationships/image" Target="../media/image24.png"/><Relationship Id="rId5" Type="http://schemas.openxmlformats.org/officeDocument/2006/relationships/image" Target="../media/image7.jpg"/><Relationship Id="rId15" Type="http://schemas.openxmlformats.org/officeDocument/2006/relationships/image" Target="../media/image701.png"/><Relationship Id="rId23" Type="http://schemas.openxmlformats.org/officeDocument/2006/relationships/image" Target="../media/image780.png"/><Relationship Id="rId10" Type="http://schemas.openxmlformats.org/officeDocument/2006/relationships/image" Target="../media/image650.png"/><Relationship Id="rId19" Type="http://schemas.openxmlformats.org/officeDocument/2006/relationships/image" Target="../media/image77.png"/><Relationship Id="rId4" Type="http://schemas.openxmlformats.org/officeDocument/2006/relationships/image" Target="../media/image16.jpg"/><Relationship Id="rId9" Type="http://schemas.openxmlformats.org/officeDocument/2006/relationships/image" Target="../media/image640.png"/><Relationship Id="rId14" Type="http://schemas.openxmlformats.org/officeDocument/2006/relationships/image" Target="../media/image690.png"/><Relationship Id="rId22" Type="http://schemas.openxmlformats.org/officeDocument/2006/relationships/image" Target="../media/image770.png"/></Relationships>
</file>

<file path=ppt/slides/_rels/slide13.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7.png"/><Relationship Id="rId18" Type="http://schemas.openxmlformats.org/officeDocument/2006/relationships/image" Target="../media/image106.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7.jpg"/><Relationship Id="rId17" Type="http://schemas.openxmlformats.org/officeDocument/2006/relationships/image" Target="../media/image26.png"/><Relationship Id="rId2" Type="http://schemas.openxmlformats.org/officeDocument/2006/relationships/notesSlide" Target="../notesSlides/notesSlide9.xml"/><Relationship Id="rId16"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jpg"/><Relationship Id="rId5" Type="http://schemas.openxmlformats.org/officeDocument/2006/relationships/image" Target="../media/image10.png"/><Relationship Id="rId15" Type="http://schemas.openxmlformats.org/officeDocument/2006/relationships/image" Target="../media/image103.png"/><Relationship Id="rId10" Type="http://schemas.openxmlformats.org/officeDocument/2006/relationships/image" Target="../media/image15.jpg"/><Relationship Id="rId4" Type="http://schemas.openxmlformats.org/officeDocument/2006/relationships/image" Target="../media/image9.png"/><Relationship Id="rId9" Type="http://schemas.openxmlformats.org/officeDocument/2006/relationships/image" Target="../media/image14.jpg"/><Relationship Id="rId14"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webp"/><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4.jpg"/><Relationship Id="rId4" Type="http://schemas.openxmlformats.org/officeDocument/2006/relationships/image" Target="../media/image33.webp"/></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web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image" Target="../media/image5.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8.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 Type="http://schemas.openxmlformats.org/officeDocument/2006/relationships/tags" Target="../tags/tag35.xml"/><Relationship Id="rId21" Type="http://schemas.openxmlformats.org/officeDocument/2006/relationships/tags" Target="../tags/tag53.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33" Type="http://schemas.openxmlformats.org/officeDocument/2006/relationships/slideLayout" Target="../slideLayouts/slideLayout7.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29" Type="http://schemas.openxmlformats.org/officeDocument/2006/relationships/tags" Target="../tags/tag61.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56.xml"/><Relationship Id="rId32" Type="http://schemas.openxmlformats.org/officeDocument/2006/relationships/tags" Target="../tags/tag64.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tags" Target="../tags/tag60.xml"/><Relationship Id="rId10" Type="http://schemas.openxmlformats.org/officeDocument/2006/relationships/tags" Target="../tags/tag42.xml"/><Relationship Id="rId19" Type="http://schemas.openxmlformats.org/officeDocument/2006/relationships/tags" Target="../tags/tag51.xml"/><Relationship Id="rId31" Type="http://schemas.openxmlformats.org/officeDocument/2006/relationships/tags" Target="../tags/tag63.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tags" Target="../tags/tag59.xml"/><Relationship Id="rId30" Type="http://schemas.openxmlformats.org/officeDocument/2006/relationships/tags" Target="../tags/tag6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2D43CC-17AC-0E4D-F2F7-A50953529633}"/>
              </a:ext>
            </a:extLst>
          </p:cNvPr>
          <p:cNvSpPr/>
          <p:nvPr/>
        </p:nvSpPr>
        <p:spPr>
          <a:xfrm>
            <a:off x="191344" y="164638"/>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grpSp>
        <p:nvGrpSpPr>
          <p:cNvPr id="3" name="组合 2">
            <a:extLst>
              <a:ext uri="{FF2B5EF4-FFF2-40B4-BE49-F238E27FC236}">
                <a16:creationId xmlns:a16="http://schemas.microsoft.com/office/drawing/2014/main" id="{04D5E76F-CD7F-3770-E264-8F73832BECA4}"/>
              </a:ext>
            </a:extLst>
          </p:cNvPr>
          <p:cNvGrpSpPr/>
          <p:nvPr/>
        </p:nvGrpSpPr>
        <p:grpSpPr>
          <a:xfrm>
            <a:off x="1913345" y="770428"/>
            <a:ext cx="8705900" cy="4289393"/>
            <a:chOff x="1435008" y="577820"/>
            <a:chExt cx="6529425" cy="3217045"/>
          </a:xfrm>
        </p:grpSpPr>
        <p:sp>
          <p:nvSpPr>
            <p:cNvPr id="4" name="矩形 3">
              <a:extLst>
                <a:ext uri="{FF2B5EF4-FFF2-40B4-BE49-F238E27FC236}">
                  <a16:creationId xmlns:a16="http://schemas.microsoft.com/office/drawing/2014/main" id="{E9895B80-AA70-7285-376F-625C1F8CE24F}"/>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1" name="矩形 10">
              <a:extLst>
                <a:ext uri="{FF2B5EF4-FFF2-40B4-BE49-F238E27FC236}">
                  <a16:creationId xmlns:a16="http://schemas.microsoft.com/office/drawing/2014/main" id="{B11FA5A4-8F42-1CDF-0496-44687D327199}"/>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2" name="矩形 11">
              <a:extLst>
                <a:ext uri="{FF2B5EF4-FFF2-40B4-BE49-F238E27FC236}">
                  <a16:creationId xmlns:a16="http://schemas.microsoft.com/office/drawing/2014/main" id="{6822B352-5A57-4D66-948D-C9A386EC1B2D}"/>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3" name="直接连接符 12">
              <a:extLst>
                <a:ext uri="{FF2B5EF4-FFF2-40B4-BE49-F238E27FC236}">
                  <a16:creationId xmlns:a16="http://schemas.microsoft.com/office/drawing/2014/main" id="{77DD730F-2892-8C25-3D03-7C8EDBAE8618}"/>
                </a:ext>
              </a:extLst>
            </p:cNvPr>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E358DBC-4888-2EFF-3863-59D4D1637AC0}"/>
                </a:ext>
              </a:extLst>
            </p:cNvPr>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76C61A33-312F-425C-1E99-F09B034E8A2B}"/>
              </a:ext>
            </a:extLst>
          </p:cNvPr>
          <p:cNvGrpSpPr/>
          <p:nvPr/>
        </p:nvGrpSpPr>
        <p:grpSpPr>
          <a:xfrm>
            <a:off x="149531" y="2352568"/>
            <a:ext cx="11851125" cy="1129344"/>
            <a:chOff x="112148" y="1750377"/>
            <a:chExt cx="8888344" cy="847008"/>
          </a:xfrm>
        </p:grpSpPr>
        <p:sp>
          <p:nvSpPr>
            <p:cNvPr id="16" name="文本框 15">
              <a:extLst>
                <a:ext uri="{FF2B5EF4-FFF2-40B4-BE49-F238E27FC236}">
                  <a16:creationId xmlns:a16="http://schemas.microsoft.com/office/drawing/2014/main" id="{303F3787-672A-9F97-D87B-8E2827148469}"/>
                </a:ext>
              </a:extLst>
            </p:cNvPr>
            <p:cNvSpPr txBox="1"/>
            <p:nvPr/>
          </p:nvSpPr>
          <p:spPr>
            <a:xfrm>
              <a:off x="2195736" y="2312643"/>
              <a:ext cx="4464496" cy="284742"/>
            </a:xfrm>
            <a:prstGeom prst="rect">
              <a:avLst/>
            </a:prstGeom>
            <a:noFill/>
          </p:spPr>
          <p:txBody>
            <a:bodyPr wrap="square" rtlCol="0">
              <a:spAutoFit/>
            </a:bodyPr>
            <a:lstStyle/>
            <a:p>
              <a:pPr algn="ctr"/>
              <a:r>
                <a:rPr lang="zh-CN" altLang="en-US" sz="1867" b="1" dirty="0">
                  <a:latin typeface="苹方-简" panose="020B0400000000000000" pitchFamily="34" charset="-122"/>
                  <a:ea typeface="苹方-简" panose="020B0400000000000000" pitchFamily="34" charset="-122"/>
                  <a:cs typeface="+mn-ea"/>
                </a:rPr>
                <a:t>答辩人：王佳伟  指导教师：袁帅</a:t>
              </a:r>
            </a:p>
          </p:txBody>
        </p:sp>
        <p:sp>
          <p:nvSpPr>
            <p:cNvPr id="17" name="文本框 16">
              <a:extLst>
                <a:ext uri="{FF2B5EF4-FFF2-40B4-BE49-F238E27FC236}">
                  <a16:creationId xmlns:a16="http://schemas.microsoft.com/office/drawing/2014/main" id="{ED4360C2-0680-E3B0-36CF-FFAFC858C96E}"/>
                </a:ext>
              </a:extLst>
            </p:cNvPr>
            <p:cNvSpPr txBox="1"/>
            <p:nvPr/>
          </p:nvSpPr>
          <p:spPr>
            <a:xfrm>
              <a:off x="112148" y="1750377"/>
              <a:ext cx="8888344" cy="561741"/>
            </a:xfrm>
            <a:prstGeom prst="rect">
              <a:avLst/>
            </a:prstGeom>
            <a:noFill/>
          </p:spPr>
          <p:txBody>
            <a:bodyPr wrap="square" rtlCol="0">
              <a:spAutoFit/>
            </a:bodyPr>
            <a:lstStyle/>
            <a:p>
              <a:pPr algn="ctr"/>
              <a:r>
                <a:rPr lang="zh-CN" altLang="en-US" sz="4267" b="1" dirty="0">
                  <a:latin typeface="苹方-简 中黑体" panose="020B0600000000000000" pitchFamily="34" charset="-122"/>
                  <a:ea typeface="苹方-简 中黑体" panose="020B0600000000000000" pitchFamily="34" charset="-122"/>
                  <a:cs typeface="+mn-ea"/>
                </a:rPr>
                <a:t>基于扩散模型的深度估计方法</a:t>
              </a:r>
            </a:p>
          </p:txBody>
        </p:sp>
      </p:grpSp>
    </p:spTree>
    <p:extLst>
      <p:ext uri="{BB962C8B-B14F-4D97-AF65-F5344CB8AC3E}">
        <p14:creationId xmlns:p14="http://schemas.microsoft.com/office/powerpoint/2010/main" val="2570746666"/>
      </p:ext>
    </p:extLst>
  </p:cSld>
  <p:clrMapOvr>
    <a:masterClrMapping/>
  </p:clrMapOvr>
  <mc:AlternateContent xmlns:mc="http://schemas.openxmlformats.org/markup-compatibility/2006">
    <mc:Choice xmlns:p159="http://schemas.microsoft.com/office/powerpoint/2015/09/main" Requires="p159">
      <p:transition spd="med" advTm="69">
        <p159:morph option="byObject"/>
      </p:transition>
    </mc:Choice>
    <mc:Fallback>
      <p:transition spd="med" advTm="6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38"/>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3" name="矩形 2"/>
          <p:cNvSpPr/>
          <p:nvPr/>
        </p:nvSpPr>
        <p:spPr>
          <a:xfrm>
            <a:off x="3263686" y="2310936"/>
            <a:ext cx="5664629" cy="672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7" name="文本框 6"/>
          <p:cNvSpPr txBox="1"/>
          <p:nvPr/>
        </p:nvSpPr>
        <p:spPr>
          <a:xfrm>
            <a:off x="3359696" y="2298160"/>
            <a:ext cx="5472608" cy="666786"/>
          </a:xfrm>
          <a:prstGeom prst="rect">
            <a:avLst/>
          </a:prstGeom>
          <a:noFill/>
        </p:spPr>
        <p:txBody>
          <a:bodyPr wrap="square" rtlCol="0">
            <a:spAutoFit/>
          </a:bodyPr>
          <a:lstStyle/>
          <a:p>
            <a:pPr algn="ctr"/>
            <a:r>
              <a:rPr lang="en-US" altLang="zh-CN" sz="3733" dirty="0">
                <a:solidFill>
                  <a:schemeClr val="bg1"/>
                </a:solidFill>
                <a:latin typeface="Century Gothic" panose="020B0502020202020204" pitchFamily="34" charset="0"/>
                <a:cs typeface="+mn-ea"/>
              </a:rPr>
              <a:t>PART  03</a:t>
            </a:r>
            <a:endParaRPr lang="zh-CN" altLang="en-US" sz="3733" dirty="0">
              <a:solidFill>
                <a:schemeClr val="bg1"/>
              </a:solidFill>
              <a:latin typeface="Century Gothic" panose="020B0502020202020204" pitchFamily="34" charset="0"/>
              <a:cs typeface="+mn-ea"/>
            </a:endParaRPr>
          </a:p>
        </p:txBody>
      </p:sp>
      <p:grpSp>
        <p:nvGrpSpPr>
          <p:cNvPr id="18" name="组合 17"/>
          <p:cNvGrpSpPr/>
          <p:nvPr/>
        </p:nvGrpSpPr>
        <p:grpSpPr>
          <a:xfrm>
            <a:off x="1913345" y="770428"/>
            <a:ext cx="8705900" cy="4289393"/>
            <a:chOff x="1435008" y="577820"/>
            <a:chExt cx="6529425" cy="3217045"/>
          </a:xfrm>
        </p:grpSpPr>
        <p:sp>
          <p:nvSpPr>
            <p:cNvPr id="8" name="矩形 7"/>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9" name="矩形 8"/>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1" name="矩形 10"/>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3" name="直接连接符 12"/>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837831" y="3076228"/>
            <a:ext cx="6516339" cy="830997"/>
          </a:xfrm>
          <a:prstGeom prst="rect">
            <a:avLst/>
          </a:prstGeom>
          <a:noFill/>
        </p:spPr>
        <p:txBody>
          <a:bodyPr wrap="square" rtlCol="0">
            <a:spAutoFit/>
          </a:bodyPr>
          <a:lstStyle/>
          <a:p>
            <a:pPr algn="ctr"/>
            <a:r>
              <a:rPr lang="zh-CN" altLang="zh-CN" sz="4800" b="1" dirty="0"/>
              <a:t>理论依据与研究内容</a:t>
            </a:r>
          </a:p>
        </p:txBody>
      </p:sp>
      <p:sp>
        <p:nvSpPr>
          <p:cNvPr id="5" name="灯片编号占位符 4">
            <a:extLst>
              <a:ext uri="{FF2B5EF4-FFF2-40B4-BE49-F238E27FC236}">
                <a16:creationId xmlns:a16="http://schemas.microsoft.com/office/drawing/2014/main" id="{384D84D6-684D-29AA-4D3D-2EA858D26EAE}"/>
              </a:ext>
            </a:extLst>
          </p:cNvPr>
          <p:cNvSpPr>
            <a:spLocks noGrp="1"/>
          </p:cNvSpPr>
          <p:nvPr>
            <p:ph type="sldNum" sz="quarter" idx="12"/>
          </p:nvPr>
        </p:nvSpPr>
        <p:spPr/>
        <p:txBody>
          <a:bodyPr/>
          <a:lstStyle/>
          <a:p>
            <a:fld id="{8DE29A42-1FB3-4C8E-A734-90D396AAE855}" type="slidenum">
              <a:rPr lang="zh-CN" altLang="en-US" smtClean="0"/>
              <a:t>9</a:t>
            </a:fld>
            <a:endParaRPr lang="zh-CN" altLang="en-US"/>
          </a:p>
        </p:txBody>
      </p:sp>
    </p:spTree>
    <p:extLst>
      <p:ext uri="{BB962C8B-B14F-4D97-AF65-F5344CB8AC3E}">
        <p14:creationId xmlns:p14="http://schemas.microsoft.com/office/powerpoint/2010/main" val="2151043635"/>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bject 9">
            <a:extLst>
              <a:ext uri="{FF2B5EF4-FFF2-40B4-BE49-F238E27FC236}">
                <a16:creationId xmlns:a16="http://schemas.microsoft.com/office/drawing/2014/main" id="{6BA6974A-60B3-6AD1-4407-B3AF3E752DE9}"/>
              </a:ext>
            </a:extLst>
          </p:cNvPr>
          <p:cNvSpPr/>
          <p:nvPr/>
        </p:nvSpPr>
        <p:spPr>
          <a:xfrm>
            <a:off x="3872738" y="4710510"/>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6">
                <a:lumMod val="75000"/>
              </a:schemeClr>
            </a:solidFill>
          </a:ln>
        </p:spPr>
        <p:txBody>
          <a:bodyPr wrap="square" lIns="0" tIns="0" rIns="0" bIns="0" rtlCol="0"/>
          <a:lstStyle/>
          <a:p>
            <a:endParaRPr dirty="0"/>
          </a:p>
        </p:txBody>
      </p:sp>
      <p:sp>
        <p:nvSpPr>
          <p:cNvPr id="100" name="object 13">
            <a:extLst>
              <a:ext uri="{FF2B5EF4-FFF2-40B4-BE49-F238E27FC236}">
                <a16:creationId xmlns:a16="http://schemas.microsoft.com/office/drawing/2014/main" id="{E9638D14-4264-9CAF-5677-DD38A1929FC3}"/>
              </a:ext>
            </a:extLst>
          </p:cNvPr>
          <p:cNvSpPr/>
          <p:nvPr/>
        </p:nvSpPr>
        <p:spPr>
          <a:xfrm>
            <a:off x="7205471" y="5277118"/>
            <a:ext cx="958850"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p>
            <a:endParaRPr dirty="0"/>
          </a:p>
        </p:txBody>
      </p:sp>
      <p:sp>
        <p:nvSpPr>
          <p:cNvPr id="4" name="灯片编号占位符 3">
            <a:extLst>
              <a:ext uri="{FF2B5EF4-FFF2-40B4-BE49-F238E27FC236}">
                <a16:creationId xmlns:a16="http://schemas.microsoft.com/office/drawing/2014/main" id="{2F91490D-8909-C2E3-1F8C-3932251A5600}"/>
              </a:ext>
            </a:extLst>
          </p:cNvPr>
          <p:cNvSpPr>
            <a:spLocks noGrp="1"/>
          </p:cNvSpPr>
          <p:nvPr>
            <p:ph type="sldNum" sz="quarter" idx="12"/>
          </p:nvPr>
        </p:nvSpPr>
        <p:spPr/>
        <p:txBody>
          <a:bodyPr/>
          <a:lstStyle/>
          <a:p>
            <a:fld id="{8DE29A42-1FB3-4C8E-A734-90D396AAE855}" type="slidenum">
              <a:rPr lang="zh-CN" altLang="en-US" smtClean="0"/>
              <a:t>10</a:t>
            </a:fld>
            <a:endParaRPr lang="zh-CN" altLang="en-US"/>
          </a:p>
        </p:txBody>
      </p:sp>
      <p:grpSp>
        <p:nvGrpSpPr>
          <p:cNvPr id="5" name="object 2">
            <a:extLst>
              <a:ext uri="{FF2B5EF4-FFF2-40B4-BE49-F238E27FC236}">
                <a16:creationId xmlns:a16="http://schemas.microsoft.com/office/drawing/2014/main" id="{AC42FEBB-9040-1CDC-330C-F8D9CB452BD6}"/>
              </a:ext>
            </a:extLst>
          </p:cNvPr>
          <p:cNvGrpSpPr/>
          <p:nvPr/>
        </p:nvGrpSpPr>
        <p:grpSpPr>
          <a:xfrm>
            <a:off x="4123944" y="5239511"/>
            <a:ext cx="586740" cy="581025"/>
            <a:chOff x="4123944" y="5239511"/>
            <a:chExt cx="586740" cy="581025"/>
          </a:xfrm>
        </p:grpSpPr>
        <p:pic>
          <p:nvPicPr>
            <p:cNvPr id="6" name="object 3">
              <a:extLst>
                <a:ext uri="{FF2B5EF4-FFF2-40B4-BE49-F238E27FC236}">
                  <a16:creationId xmlns:a16="http://schemas.microsoft.com/office/drawing/2014/main" id="{CEC2592F-473E-8AC3-99A9-45819C196A90}"/>
                </a:ext>
              </a:extLst>
            </p:cNvPr>
            <p:cNvPicPr/>
            <p:nvPr/>
          </p:nvPicPr>
          <p:blipFill>
            <a:blip r:embed="rId3" cstate="print"/>
            <a:stretch>
              <a:fillRect/>
            </a:stretch>
          </p:blipFill>
          <p:spPr>
            <a:xfrm>
              <a:off x="4127962" y="5241453"/>
              <a:ext cx="574683" cy="570664"/>
            </a:xfrm>
            <a:prstGeom prst="rect">
              <a:avLst/>
            </a:prstGeom>
          </p:spPr>
        </p:pic>
        <p:sp>
          <p:nvSpPr>
            <p:cNvPr id="7" name="object 4">
              <a:extLst>
                <a:ext uri="{FF2B5EF4-FFF2-40B4-BE49-F238E27FC236}">
                  <a16:creationId xmlns:a16="http://schemas.microsoft.com/office/drawing/2014/main" id="{A3FA7CC5-CB74-2225-E45B-C06E29EB360E}"/>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p>
              <a:endParaRPr/>
            </a:p>
          </p:txBody>
        </p:sp>
      </p:grpSp>
      <p:grpSp>
        <p:nvGrpSpPr>
          <p:cNvPr id="8" name="object 5">
            <a:extLst>
              <a:ext uri="{FF2B5EF4-FFF2-40B4-BE49-F238E27FC236}">
                <a16:creationId xmlns:a16="http://schemas.microsoft.com/office/drawing/2014/main" id="{082503D4-F4F5-FE4C-27BC-DCA061DE6969}"/>
              </a:ext>
            </a:extLst>
          </p:cNvPr>
          <p:cNvGrpSpPr/>
          <p:nvPr/>
        </p:nvGrpSpPr>
        <p:grpSpPr>
          <a:xfrm>
            <a:off x="5278373" y="1748027"/>
            <a:ext cx="1572895" cy="346075"/>
            <a:chOff x="5278373" y="1748027"/>
            <a:chExt cx="1572895" cy="346075"/>
          </a:xfrm>
        </p:grpSpPr>
        <p:sp>
          <p:nvSpPr>
            <p:cNvPr id="9" name="object 6">
              <a:extLst>
                <a:ext uri="{FF2B5EF4-FFF2-40B4-BE49-F238E27FC236}">
                  <a16:creationId xmlns:a16="http://schemas.microsoft.com/office/drawing/2014/main" id="{751958C0-A682-6FCA-ED7F-27D5FAA09671}"/>
                </a:ext>
              </a:extLst>
            </p:cNvPr>
            <p:cNvSpPr/>
            <p:nvPr/>
          </p:nvSpPr>
          <p:spPr>
            <a:xfrm>
              <a:off x="5278373" y="1885441"/>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a:p>
          </p:txBody>
        </p:sp>
        <p:sp>
          <p:nvSpPr>
            <p:cNvPr id="10" name="object 7">
              <a:extLst>
                <a:ext uri="{FF2B5EF4-FFF2-40B4-BE49-F238E27FC236}">
                  <a16:creationId xmlns:a16="http://schemas.microsoft.com/office/drawing/2014/main" id="{3C616AE8-0445-B77C-3764-0D8422C0D459}"/>
                </a:ext>
              </a:extLst>
            </p:cNvPr>
            <p:cNvSpPr/>
            <p:nvPr/>
          </p:nvSpPr>
          <p:spPr>
            <a:xfrm>
              <a:off x="5516879" y="1748027"/>
              <a:ext cx="929640" cy="346075"/>
            </a:xfrm>
            <a:custGeom>
              <a:avLst/>
              <a:gdLst/>
              <a:ahLst/>
              <a:cxnLst/>
              <a:rect l="l" t="t" r="r" b="b"/>
              <a:pathLst>
                <a:path w="929639" h="346075">
                  <a:moveTo>
                    <a:pt x="929639" y="0"/>
                  </a:moveTo>
                  <a:lnTo>
                    <a:pt x="0" y="0"/>
                  </a:lnTo>
                  <a:lnTo>
                    <a:pt x="0" y="345948"/>
                  </a:lnTo>
                  <a:lnTo>
                    <a:pt x="929639" y="345948"/>
                  </a:lnTo>
                  <a:lnTo>
                    <a:pt x="929639" y="0"/>
                  </a:lnTo>
                  <a:close/>
                </a:path>
              </a:pathLst>
            </a:custGeom>
            <a:solidFill>
              <a:srgbClr val="FFFFFF"/>
            </a:solidFill>
          </p:spPr>
          <p:txBody>
            <a:bodyPr wrap="square" lIns="0" tIns="0" rIns="0" bIns="0" rtlCol="0"/>
            <a:lstStyle/>
            <a:p>
              <a:endParaRPr/>
            </a:p>
          </p:txBody>
        </p:sp>
      </p:grpSp>
      <p:pic>
        <p:nvPicPr>
          <p:cNvPr id="19" name="object 16">
            <a:extLst>
              <a:ext uri="{FF2B5EF4-FFF2-40B4-BE49-F238E27FC236}">
                <a16:creationId xmlns:a16="http://schemas.microsoft.com/office/drawing/2014/main" id="{61E824A9-767C-C2E2-812D-0232CEC6D72A}"/>
              </a:ext>
            </a:extLst>
          </p:cNvPr>
          <p:cNvPicPr/>
          <p:nvPr/>
        </p:nvPicPr>
        <p:blipFill>
          <a:blip r:embed="rId4" cstate="print"/>
          <a:stretch>
            <a:fillRect/>
          </a:stretch>
        </p:blipFill>
        <p:spPr>
          <a:xfrm>
            <a:off x="2377826" y="2543949"/>
            <a:ext cx="229705" cy="169428"/>
          </a:xfrm>
          <a:prstGeom prst="rect">
            <a:avLst/>
          </a:prstGeom>
        </p:spPr>
      </p:pic>
      <p:grpSp>
        <p:nvGrpSpPr>
          <p:cNvPr id="20" name="object 17">
            <a:extLst>
              <a:ext uri="{FF2B5EF4-FFF2-40B4-BE49-F238E27FC236}">
                <a16:creationId xmlns:a16="http://schemas.microsoft.com/office/drawing/2014/main" id="{0692D4F4-1614-45AA-AC1B-D95A691BE714}"/>
              </a:ext>
            </a:extLst>
          </p:cNvPr>
          <p:cNvGrpSpPr/>
          <p:nvPr/>
        </p:nvGrpSpPr>
        <p:grpSpPr>
          <a:xfrm>
            <a:off x="4206611" y="2543949"/>
            <a:ext cx="356870" cy="168275"/>
            <a:chOff x="4206611" y="2543949"/>
            <a:chExt cx="356870" cy="168275"/>
          </a:xfrm>
        </p:grpSpPr>
        <p:pic>
          <p:nvPicPr>
            <p:cNvPr id="21" name="object 18">
              <a:extLst>
                <a:ext uri="{FF2B5EF4-FFF2-40B4-BE49-F238E27FC236}">
                  <a16:creationId xmlns:a16="http://schemas.microsoft.com/office/drawing/2014/main" id="{48F7D642-16C4-1D0A-0069-469AB2EB99BA}"/>
                </a:ext>
              </a:extLst>
            </p:cNvPr>
            <p:cNvPicPr/>
            <p:nvPr/>
          </p:nvPicPr>
          <p:blipFill>
            <a:blip r:embed="rId5" cstate="print"/>
            <a:stretch>
              <a:fillRect/>
            </a:stretch>
          </p:blipFill>
          <p:spPr>
            <a:xfrm>
              <a:off x="4206611" y="2543949"/>
              <a:ext cx="202565" cy="167844"/>
            </a:xfrm>
            <a:prstGeom prst="rect">
              <a:avLst/>
            </a:prstGeom>
          </p:spPr>
        </p:pic>
        <p:sp>
          <p:nvSpPr>
            <p:cNvPr id="22" name="object 19">
              <a:extLst>
                <a:ext uri="{FF2B5EF4-FFF2-40B4-BE49-F238E27FC236}">
                  <a16:creationId xmlns:a16="http://schemas.microsoft.com/office/drawing/2014/main" id="{4337F9E0-D9A8-DCD2-B66C-C182B6549907}"/>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23" name="object 20">
            <a:extLst>
              <a:ext uri="{FF2B5EF4-FFF2-40B4-BE49-F238E27FC236}">
                <a16:creationId xmlns:a16="http://schemas.microsoft.com/office/drawing/2014/main" id="{DD985FA9-CAA8-8F07-8063-90232243D004}"/>
              </a:ext>
            </a:extLst>
          </p:cNvPr>
          <p:cNvPicPr/>
          <p:nvPr/>
        </p:nvPicPr>
        <p:blipFill>
          <a:blip r:embed="rId6" cstate="print"/>
          <a:stretch>
            <a:fillRect/>
          </a:stretch>
        </p:blipFill>
        <p:spPr>
          <a:xfrm>
            <a:off x="4609344" y="2598578"/>
            <a:ext cx="64344" cy="110840"/>
          </a:xfrm>
          <a:prstGeom prst="rect">
            <a:avLst/>
          </a:prstGeom>
        </p:spPr>
      </p:pic>
      <p:pic>
        <p:nvPicPr>
          <p:cNvPr id="24" name="object 21">
            <a:extLst>
              <a:ext uri="{FF2B5EF4-FFF2-40B4-BE49-F238E27FC236}">
                <a16:creationId xmlns:a16="http://schemas.microsoft.com/office/drawing/2014/main" id="{6350FA7E-DA06-0667-56A0-A9F37AA69547}"/>
              </a:ext>
            </a:extLst>
          </p:cNvPr>
          <p:cNvPicPr/>
          <p:nvPr/>
        </p:nvPicPr>
        <p:blipFill>
          <a:blip r:embed="rId7" cstate="print"/>
          <a:stretch>
            <a:fillRect/>
          </a:stretch>
        </p:blipFill>
        <p:spPr>
          <a:xfrm>
            <a:off x="7609400" y="2542977"/>
            <a:ext cx="200371" cy="168453"/>
          </a:xfrm>
          <a:prstGeom prst="rect">
            <a:avLst/>
          </a:prstGeom>
        </p:spPr>
      </p:pic>
      <p:sp>
        <p:nvSpPr>
          <p:cNvPr id="25" name="object 22">
            <a:extLst>
              <a:ext uri="{FF2B5EF4-FFF2-40B4-BE49-F238E27FC236}">
                <a16:creationId xmlns:a16="http://schemas.microsoft.com/office/drawing/2014/main" id="{C42FB992-32F7-BBE6-880B-459D7E46D9D5}"/>
              </a:ext>
            </a:extLst>
          </p:cNvPr>
          <p:cNvSpPr/>
          <p:nvPr/>
        </p:nvSpPr>
        <p:spPr>
          <a:xfrm>
            <a:off x="8551707"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26" name="object 23">
            <a:extLst>
              <a:ext uri="{FF2B5EF4-FFF2-40B4-BE49-F238E27FC236}">
                <a16:creationId xmlns:a16="http://schemas.microsoft.com/office/drawing/2014/main" id="{3A3F728B-AFB0-FEAB-2267-D0FC0AE4B08D}"/>
              </a:ext>
            </a:extLst>
          </p:cNvPr>
          <p:cNvSpPr/>
          <p:nvPr/>
        </p:nvSpPr>
        <p:spPr>
          <a:xfrm>
            <a:off x="8630040"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27" name="object 24">
            <a:extLst>
              <a:ext uri="{FF2B5EF4-FFF2-40B4-BE49-F238E27FC236}">
                <a16:creationId xmlns:a16="http://schemas.microsoft.com/office/drawing/2014/main" id="{C9688EA9-E959-2AB0-1129-66BB73D54A33}"/>
              </a:ext>
            </a:extLst>
          </p:cNvPr>
          <p:cNvSpPr/>
          <p:nvPr/>
        </p:nvSpPr>
        <p:spPr>
          <a:xfrm>
            <a:off x="8709167"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pic>
        <p:nvPicPr>
          <p:cNvPr id="28" name="object 25">
            <a:extLst>
              <a:ext uri="{FF2B5EF4-FFF2-40B4-BE49-F238E27FC236}">
                <a16:creationId xmlns:a16="http://schemas.microsoft.com/office/drawing/2014/main" id="{379CC3D9-36BF-0824-969F-535BD5EC7049}"/>
              </a:ext>
            </a:extLst>
          </p:cNvPr>
          <p:cNvPicPr/>
          <p:nvPr/>
        </p:nvPicPr>
        <p:blipFill>
          <a:blip r:embed="rId8" cstate="print"/>
          <a:stretch>
            <a:fillRect/>
          </a:stretch>
        </p:blipFill>
        <p:spPr>
          <a:xfrm>
            <a:off x="9523797" y="2543949"/>
            <a:ext cx="262473" cy="165470"/>
          </a:xfrm>
          <a:prstGeom prst="rect">
            <a:avLst/>
          </a:prstGeom>
        </p:spPr>
      </p:pic>
      <p:pic>
        <p:nvPicPr>
          <p:cNvPr id="29" name="object 26">
            <a:extLst>
              <a:ext uri="{FF2B5EF4-FFF2-40B4-BE49-F238E27FC236}">
                <a16:creationId xmlns:a16="http://schemas.microsoft.com/office/drawing/2014/main" id="{90E4D629-4E0B-D06F-28D8-F60072A2EBB7}"/>
              </a:ext>
            </a:extLst>
          </p:cNvPr>
          <p:cNvPicPr/>
          <p:nvPr/>
        </p:nvPicPr>
        <p:blipFill>
          <a:blip r:embed="rId9">
            <a:extLst>
              <a:ext uri="{28A0092B-C50C-407E-A947-70E740481C1C}">
                <a14:useLocalDpi xmlns:a14="http://schemas.microsoft.com/office/drawing/2010/main" val="0"/>
              </a:ext>
            </a:extLst>
          </a:blip>
          <a:srcRect/>
          <a:stretch/>
        </p:blipFill>
        <p:spPr>
          <a:xfrm>
            <a:off x="1990344" y="1456181"/>
            <a:ext cx="960119" cy="960119"/>
          </a:xfrm>
          <a:prstGeom prst="rect">
            <a:avLst/>
          </a:prstGeom>
        </p:spPr>
      </p:pic>
      <p:pic>
        <p:nvPicPr>
          <p:cNvPr id="30" name="object 27">
            <a:extLst>
              <a:ext uri="{FF2B5EF4-FFF2-40B4-BE49-F238E27FC236}">
                <a16:creationId xmlns:a16="http://schemas.microsoft.com/office/drawing/2014/main" id="{DFF25AFD-C0DE-1073-7523-DB49545A1BB1}"/>
              </a:ext>
            </a:extLst>
          </p:cNvPr>
          <p:cNvPicPr/>
          <p:nvPr/>
        </p:nvPicPr>
        <p:blipFill>
          <a:blip r:embed="rId10">
            <a:extLst>
              <a:ext uri="{28A0092B-C50C-407E-A947-70E740481C1C}">
                <a14:useLocalDpi xmlns:a14="http://schemas.microsoft.com/office/drawing/2010/main" val="0"/>
              </a:ext>
            </a:extLst>
          </a:blip>
          <a:srcRect/>
          <a:stretch/>
        </p:blipFill>
        <p:spPr>
          <a:xfrm>
            <a:off x="3936491" y="1456181"/>
            <a:ext cx="960119" cy="960119"/>
          </a:xfrm>
          <a:prstGeom prst="rect">
            <a:avLst/>
          </a:prstGeom>
        </p:spPr>
      </p:pic>
      <p:pic>
        <p:nvPicPr>
          <p:cNvPr id="31" name="object 28">
            <a:extLst>
              <a:ext uri="{FF2B5EF4-FFF2-40B4-BE49-F238E27FC236}">
                <a16:creationId xmlns:a16="http://schemas.microsoft.com/office/drawing/2014/main" id="{40337D02-6048-0464-F27B-7A758D1DA876}"/>
              </a:ext>
            </a:extLst>
          </p:cNvPr>
          <p:cNvPicPr/>
          <p:nvPr/>
        </p:nvPicPr>
        <p:blipFill>
          <a:blip r:embed="rId11">
            <a:extLst>
              <a:ext uri="{28A0092B-C50C-407E-A947-70E740481C1C}">
                <a14:useLocalDpi xmlns:a14="http://schemas.microsoft.com/office/drawing/2010/main" val="0"/>
              </a:ext>
            </a:extLst>
          </a:blip>
          <a:srcRect/>
          <a:stretch/>
        </p:blipFill>
        <p:spPr>
          <a:xfrm>
            <a:off x="7205471" y="1455419"/>
            <a:ext cx="961643" cy="961643"/>
          </a:xfrm>
          <a:prstGeom prst="rect">
            <a:avLst/>
          </a:prstGeom>
        </p:spPr>
      </p:pic>
      <p:pic>
        <p:nvPicPr>
          <p:cNvPr id="32" name="object 29">
            <a:extLst>
              <a:ext uri="{FF2B5EF4-FFF2-40B4-BE49-F238E27FC236}">
                <a16:creationId xmlns:a16="http://schemas.microsoft.com/office/drawing/2014/main" id="{818E97E0-C752-BA08-4488-177AD650488D}"/>
              </a:ext>
            </a:extLst>
          </p:cNvPr>
          <p:cNvPicPr/>
          <p:nvPr/>
        </p:nvPicPr>
        <p:blipFill>
          <a:blip r:embed="rId12">
            <a:extLst>
              <a:ext uri="{28A0092B-C50C-407E-A947-70E740481C1C}">
                <a14:useLocalDpi xmlns:a14="http://schemas.microsoft.com/office/drawing/2010/main" val="0"/>
              </a:ext>
            </a:extLst>
          </a:blip>
          <a:srcRect/>
          <a:stretch/>
        </p:blipFill>
        <p:spPr>
          <a:xfrm>
            <a:off x="9151619" y="1455419"/>
            <a:ext cx="961643" cy="961643"/>
          </a:xfrm>
          <a:prstGeom prst="rect">
            <a:avLst/>
          </a:prstGeom>
        </p:spPr>
      </p:pic>
      <p:sp>
        <p:nvSpPr>
          <p:cNvPr id="33" name="object 30">
            <a:extLst>
              <a:ext uri="{FF2B5EF4-FFF2-40B4-BE49-F238E27FC236}">
                <a16:creationId xmlns:a16="http://schemas.microsoft.com/office/drawing/2014/main" id="{87483875-C52D-4BE0-1C05-1177C7B485AD}"/>
              </a:ext>
            </a:extLst>
          </p:cNvPr>
          <p:cNvSpPr txBox="1"/>
          <p:nvPr/>
        </p:nvSpPr>
        <p:spPr>
          <a:xfrm>
            <a:off x="1257427" y="1771269"/>
            <a:ext cx="505459"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34" name="object 31">
            <a:extLst>
              <a:ext uri="{FF2B5EF4-FFF2-40B4-BE49-F238E27FC236}">
                <a16:creationId xmlns:a16="http://schemas.microsoft.com/office/drawing/2014/main" id="{6E14F540-1184-FC4F-BD51-D70071293C98}"/>
              </a:ext>
            </a:extLst>
          </p:cNvPr>
          <p:cNvSpPr txBox="1"/>
          <p:nvPr/>
        </p:nvSpPr>
        <p:spPr>
          <a:xfrm>
            <a:off x="10359643" y="1771269"/>
            <a:ext cx="60833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35" name="object 32">
            <a:extLst>
              <a:ext uri="{FF2B5EF4-FFF2-40B4-BE49-F238E27FC236}">
                <a16:creationId xmlns:a16="http://schemas.microsoft.com/office/drawing/2014/main" id="{8122E9DB-E420-D688-FCC7-7012472AA8E7}"/>
              </a:ext>
            </a:extLst>
          </p:cNvPr>
          <p:cNvSpPr/>
          <p:nvPr/>
        </p:nvSpPr>
        <p:spPr>
          <a:xfrm>
            <a:off x="8811006"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36" name="object 33">
            <a:extLst>
              <a:ext uri="{FF2B5EF4-FFF2-40B4-BE49-F238E27FC236}">
                <a16:creationId xmlns:a16="http://schemas.microsoft.com/office/drawing/2014/main" id="{53A3BF69-4F05-54B0-C1C8-16D938B14FFC}"/>
              </a:ext>
            </a:extLst>
          </p:cNvPr>
          <p:cNvSpPr/>
          <p:nvPr/>
        </p:nvSpPr>
        <p:spPr>
          <a:xfrm>
            <a:off x="8245602"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sp>
        <p:nvSpPr>
          <p:cNvPr id="37" name="object 34">
            <a:extLst>
              <a:ext uri="{FF2B5EF4-FFF2-40B4-BE49-F238E27FC236}">
                <a16:creationId xmlns:a16="http://schemas.microsoft.com/office/drawing/2014/main" id="{E7094261-6031-4634-341B-72B18778299C}"/>
              </a:ext>
            </a:extLst>
          </p:cNvPr>
          <p:cNvSpPr/>
          <p:nvPr/>
        </p:nvSpPr>
        <p:spPr>
          <a:xfrm>
            <a:off x="333353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38" name="object 35">
            <a:extLst>
              <a:ext uri="{FF2B5EF4-FFF2-40B4-BE49-F238E27FC236}">
                <a16:creationId xmlns:a16="http://schemas.microsoft.com/office/drawing/2014/main" id="{1E1F0D3E-0BB3-8202-C9FD-DC5558AD9E8B}"/>
              </a:ext>
            </a:extLst>
          </p:cNvPr>
          <p:cNvSpPr/>
          <p:nvPr/>
        </p:nvSpPr>
        <p:spPr>
          <a:xfrm>
            <a:off x="3411864"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39" name="object 36">
            <a:extLst>
              <a:ext uri="{FF2B5EF4-FFF2-40B4-BE49-F238E27FC236}">
                <a16:creationId xmlns:a16="http://schemas.microsoft.com/office/drawing/2014/main" id="{B79ADD95-EC3B-2AA3-5498-4D7C146D5B8E}"/>
              </a:ext>
            </a:extLst>
          </p:cNvPr>
          <p:cNvSpPr/>
          <p:nvPr/>
        </p:nvSpPr>
        <p:spPr>
          <a:xfrm>
            <a:off x="349099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40" name="object 37">
            <a:extLst>
              <a:ext uri="{FF2B5EF4-FFF2-40B4-BE49-F238E27FC236}">
                <a16:creationId xmlns:a16="http://schemas.microsoft.com/office/drawing/2014/main" id="{30383684-4E0A-F5CC-E4C8-9471625F1477}"/>
              </a:ext>
            </a:extLst>
          </p:cNvPr>
          <p:cNvSpPr/>
          <p:nvPr/>
        </p:nvSpPr>
        <p:spPr>
          <a:xfrm>
            <a:off x="3592829"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41" name="object 38">
            <a:extLst>
              <a:ext uri="{FF2B5EF4-FFF2-40B4-BE49-F238E27FC236}">
                <a16:creationId xmlns:a16="http://schemas.microsoft.com/office/drawing/2014/main" id="{39BDE7EA-0BB1-132E-3AE5-24AD5B6E17BC}"/>
              </a:ext>
            </a:extLst>
          </p:cNvPr>
          <p:cNvSpPr/>
          <p:nvPr/>
        </p:nvSpPr>
        <p:spPr>
          <a:xfrm>
            <a:off x="3027426"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42" name="object 39">
            <a:extLst>
              <a:ext uri="{FF2B5EF4-FFF2-40B4-BE49-F238E27FC236}">
                <a16:creationId xmlns:a16="http://schemas.microsoft.com/office/drawing/2014/main" id="{412E93F4-7393-8C5A-8D48-A3C04A5F5FA4}"/>
              </a:ext>
            </a:extLst>
          </p:cNvPr>
          <p:cNvGrpSpPr/>
          <p:nvPr/>
        </p:nvGrpSpPr>
        <p:grpSpPr>
          <a:xfrm>
            <a:off x="3137916" y="1168908"/>
            <a:ext cx="586740" cy="581025"/>
            <a:chOff x="3137916" y="1168908"/>
            <a:chExt cx="586740" cy="581025"/>
          </a:xfrm>
        </p:grpSpPr>
        <p:pic>
          <p:nvPicPr>
            <p:cNvPr id="43" name="object 40">
              <a:extLst>
                <a:ext uri="{FF2B5EF4-FFF2-40B4-BE49-F238E27FC236}">
                  <a16:creationId xmlns:a16="http://schemas.microsoft.com/office/drawing/2014/main" id="{77480F0B-044A-D9DE-190E-47A20442D63A}"/>
                </a:ext>
              </a:extLst>
            </p:cNvPr>
            <p:cNvPicPr/>
            <p:nvPr/>
          </p:nvPicPr>
          <p:blipFill>
            <a:blip r:embed="rId3" cstate="print"/>
            <a:stretch>
              <a:fillRect/>
            </a:stretch>
          </p:blipFill>
          <p:spPr>
            <a:xfrm>
              <a:off x="3141934" y="1170849"/>
              <a:ext cx="574683" cy="570664"/>
            </a:xfrm>
            <a:prstGeom prst="rect">
              <a:avLst/>
            </a:prstGeom>
          </p:spPr>
        </p:pic>
        <p:sp>
          <p:nvSpPr>
            <p:cNvPr id="44" name="object 41">
              <a:extLst>
                <a:ext uri="{FF2B5EF4-FFF2-40B4-BE49-F238E27FC236}">
                  <a16:creationId xmlns:a16="http://schemas.microsoft.com/office/drawing/2014/main" id="{5C5F2CE3-7DA1-55D8-DA04-7F0CCB83FD86}"/>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45" name="object 42">
              <a:extLst>
                <a:ext uri="{FF2B5EF4-FFF2-40B4-BE49-F238E27FC236}">
                  <a16:creationId xmlns:a16="http://schemas.microsoft.com/office/drawing/2014/main" id="{017373B4-E7DD-12DE-1251-26105164059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46" name="object 43">
              <a:extLst>
                <a:ext uri="{FF2B5EF4-FFF2-40B4-BE49-F238E27FC236}">
                  <a16:creationId xmlns:a16="http://schemas.microsoft.com/office/drawing/2014/main" id="{33C3829D-1948-CF8D-CE77-420B0BD25737}"/>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grpSp>
        <p:nvGrpSpPr>
          <p:cNvPr id="47" name="object 44">
            <a:extLst>
              <a:ext uri="{FF2B5EF4-FFF2-40B4-BE49-F238E27FC236}">
                <a16:creationId xmlns:a16="http://schemas.microsoft.com/office/drawing/2014/main" id="{700B3F58-9049-031C-3ABF-AC66AE241991}"/>
              </a:ext>
            </a:extLst>
          </p:cNvPr>
          <p:cNvGrpSpPr/>
          <p:nvPr/>
        </p:nvGrpSpPr>
        <p:grpSpPr>
          <a:xfrm>
            <a:off x="8377428" y="1168908"/>
            <a:ext cx="586740" cy="581025"/>
            <a:chOff x="8377428" y="1168908"/>
            <a:chExt cx="586740" cy="581025"/>
          </a:xfrm>
        </p:grpSpPr>
        <p:pic>
          <p:nvPicPr>
            <p:cNvPr id="48" name="object 45">
              <a:extLst>
                <a:ext uri="{FF2B5EF4-FFF2-40B4-BE49-F238E27FC236}">
                  <a16:creationId xmlns:a16="http://schemas.microsoft.com/office/drawing/2014/main" id="{D95263EB-A971-2B86-B01D-D18C4F19F894}"/>
                </a:ext>
              </a:extLst>
            </p:cNvPr>
            <p:cNvPicPr/>
            <p:nvPr/>
          </p:nvPicPr>
          <p:blipFill>
            <a:blip r:embed="rId3" cstate="print"/>
            <a:stretch>
              <a:fillRect/>
            </a:stretch>
          </p:blipFill>
          <p:spPr>
            <a:xfrm>
              <a:off x="8381446" y="1170849"/>
              <a:ext cx="574683" cy="570664"/>
            </a:xfrm>
            <a:prstGeom prst="rect">
              <a:avLst/>
            </a:prstGeom>
          </p:spPr>
        </p:pic>
        <p:sp>
          <p:nvSpPr>
            <p:cNvPr id="49" name="object 46">
              <a:extLst>
                <a:ext uri="{FF2B5EF4-FFF2-40B4-BE49-F238E27FC236}">
                  <a16:creationId xmlns:a16="http://schemas.microsoft.com/office/drawing/2014/main" id="{30696947-5224-B54F-FC08-0C258DF2F163}"/>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50" name="object 47">
              <a:extLst>
                <a:ext uri="{FF2B5EF4-FFF2-40B4-BE49-F238E27FC236}">
                  <a16:creationId xmlns:a16="http://schemas.microsoft.com/office/drawing/2014/main" id="{F74860F9-87BE-4932-9B01-C26268E06278}"/>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dirty="0"/>
            </a:p>
          </p:txBody>
        </p:sp>
        <p:sp>
          <p:nvSpPr>
            <p:cNvPr id="51" name="object 48">
              <a:extLst>
                <a:ext uri="{FF2B5EF4-FFF2-40B4-BE49-F238E27FC236}">
                  <a16:creationId xmlns:a16="http://schemas.microsoft.com/office/drawing/2014/main" id="{EFEFD96C-FA24-F103-64C1-A0208FBB1FE9}"/>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a:p>
          </p:txBody>
        </p:sp>
      </p:grpSp>
      <p:sp>
        <p:nvSpPr>
          <p:cNvPr id="52" name="object 49">
            <a:extLst>
              <a:ext uri="{FF2B5EF4-FFF2-40B4-BE49-F238E27FC236}">
                <a16:creationId xmlns:a16="http://schemas.microsoft.com/office/drawing/2014/main" id="{3D7D2B6B-242A-6C16-E73C-01B0E1C8ADC0}"/>
              </a:ext>
            </a:extLst>
          </p:cNvPr>
          <p:cNvSpPr txBox="1"/>
          <p:nvPr/>
        </p:nvSpPr>
        <p:spPr>
          <a:xfrm>
            <a:off x="3325114"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53" name="object 50">
            <a:extLst>
              <a:ext uri="{FF2B5EF4-FFF2-40B4-BE49-F238E27FC236}">
                <a16:creationId xmlns:a16="http://schemas.microsoft.com/office/drawing/2014/main" id="{A91336D4-63AC-B28D-CB0C-03FEA4903C6F}"/>
              </a:ext>
            </a:extLst>
          </p:cNvPr>
          <p:cNvPicPr/>
          <p:nvPr/>
        </p:nvPicPr>
        <p:blipFill>
          <a:blip r:embed="rId13" cstate="print"/>
          <a:stretch>
            <a:fillRect/>
          </a:stretch>
        </p:blipFill>
        <p:spPr>
          <a:xfrm>
            <a:off x="3315970" y="2014473"/>
            <a:ext cx="213867" cy="213867"/>
          </a:xfrm>
          <a:prstGeom prst="rect">
            <a:avLst/>
          </a:prstGeom>
        </p:spPr>
      </p:pic>
      <p:sp>
        <p:nvSpPr>
          <p:cNvPr id="54" name="object 51">
            <a:extLst>
              <a:ext uri="{FF2B5EF4-FFF2-40B4-BE49-F238E27FC236}">
                <a16:creationId xmlns:a16="http://schemas.microsoft.com/office/drawing/2014/main" id="{D060EDDD-9E6B-B999-5245-CABF367B367C}"/>
              </a:ext>
            </a:extLst>
          </p:cNvPr>
          <p:cNvSpPr txBox="1"/>
          <p:nvPr/>
        </p:nvSpPr>
        <p:spPr>
          <a:xfrm>
            <a:off x="8561323"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55" name="object 52">
            <a:extLst>
              <a:ext uri="{FF2B5EF4-FFF2-40B4-BE49-F238E27FC236}">
                <a16:creationId xmlns:a16="http://schemas.microsoft.com/office/drawing/2014/main" id="{799125D3-D933-54DB-B1DA-F720B7552734}"/>
              </a:ext>
            </a:extLst>
          </p:cNvPr>
          <p:cNvPicPr/>
          <p:nvPr/>
        </p:nvPicPr>
        <p:blipFill>
          <a:blip r:embed="rId13" cstate="print"/>
          <a:stretch>
            <a:fillRect/>
          </a:stretch>
        </p:blipFill>
        <p:spPr>
          <a:xfrm>
            <a:off x="8550909" y="2014473"/>
            <a:ext cx="213868" cy="213867"/>
          </a:xfrm>
          <a:prstGeom prst="rect">
            <a:avLst/>
          </a:prstGeom>
        </p:spPr>
      </p:pic>
      <p:sp>
        <p:nvSpPr>
          <p:cNvPr id="56" name="object 53">
            <a:extLst>
              <a:ext uri="{FF2B5EF4-FFF2-40B4-BE49-F238E27FC236}">
                <a16:creationId xmlns:a16="http://schemas.microsoft.com/office/drawing/2014/main" id="{1B16DDCC-B5E9-9268-D63A-F6F6E4CF55D6}"/>
              </a:ext>
            </a:extLst>
          </p:cNvPr>
          <p:cNvSpPr/>
          <p:nvPr/>
        </p:nvSpPr>
        <p:spPr>
          <a:xfrm>
            <a:off x="8551707" y="4127922"/>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a:p>
        </p:txBody>
      </p:sp>
      <p:sp>
        <p:nvSpPr>
          <p:cNvPr id="57" name="object 54">
            <a:extLst>
              <a:ext uri="{FF2B5EF4-FFF2-40B4-BE49-F238E27FC236}">
                <a16:creationId xmlns:a16="http://schemas.microsoft.com/office/drawing/2014/main" id="{4BC5B19E-F6C4-2A25-C78A-0C26F90F1D1A}"/>
              </a:ext>
            </a:extLst>
          </p:cNvPr>
          <p:cNvSpPr/>
          <p:nvPr/>
        </p:nvSpPr>
        <p:spPr>
          <a:xfrm>
            <a:off x="8630040" y="4127922"/>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a:p>
        </p:txBody>
      </p:sp>
      <p:sp>
        <p:nvSpPr>
          <p:cNvPr id="58" name="object 55">
            <a:extLst>
              <a:ext uri="{FF2B5EF4-FFF2-40B4-BE49-F238E27FC236}">
                <a16:creationId xmlns:a16="http://schemas.microsoft.com/office/drawing/2014/main" id="{A37AA594-1F48-A624-90C2-C9E7BC12A729}"/>
              </a:ext>
            </a:extLst>
          </p:cNvPr>
          <p:cNvSpPr/>
          <p:nvPr/>
        </p:nvSpPr>
        <p:spPr>
          <a:xfrm>
            <a:off x="8709167" y="4127922"/>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a:p>
        </p:txBody>
      </p:sp>
      <p:pic>
        <p:nvPicPr>
          <p:cNvPr id="59" name="object 56">
            <a:extLst>
              <a:ext uri="{FF2B5EF4-FFF2-40B4-BE49-F238E27FC236}">
                <a16:creationId xmlns:a16="http://schemas.microsoft.com/office/drawing/2014/main" id="{D1A1FAF0-C719-D40F-2E70-211D3DA1EEC8}"/>
              </a:ext>
            </a:extLst>
          </p:cNvPr>
          <p:cNvPicPr/>
          <p:nvPr/>
        </p:nvPicPr>
        <p:blipFill>
          <a:blip r:embed="rId9">
            <a:extLst>
              <a:ext uri="{28A0092B-C50C-407E-A947-70E740481C1C}">
                <a14:useLocalDpi xmlns:a14="http://schemas.microsoft.com/office/drawing/2010/main" val="0"/>
              </a:ext>
            </a:extLst>
          </a:blip>
          <a:srcRect/>
          <a:stretch/>
        </p:blipFill>
        <p:spPr>
          <a:xfrm>
            <a:off x="1990344" y="3660647"/>
            <a:ext cx="960119" cy="960119"/>
          </a:xfrm>
          <a:prstGeom prst="rect">
            <a:avLst/>
          </a:prstGeom>
        </p:spPr>
      </p:pic>
      <p:sp>
        <p:nvSpPr>
          <p:cNvPr id="61" name="object 58">
            <a:extLst>
              <a:ext uri="{FF2B5EF4-FFF2-40B4-BE49-F238E27FC236}">
                <a16:creationId xmlns:a16="http://schemas.microsoft.com/office/drawing/2014/main" id="{217A29A3-1D11-6BC6-67C3-EF0E8A4F5A14}"/>
              </a:ext>
            </a:extLst>
          </p:cNvPr>
          <p:cNvSpPr txBox="1"/>
          <p:nvPr/>
        </p:nvSpPr>
        <p:spPr>
          <a:xfrm>
            <a:off x="1257427" y="3975861"/>
            <a:ext cx="505459" cy="330835"/>
          </a:xfrm>
          <a:prstGeom prst="rect">
            <a:avLst/>
          </a:prstGeom>
        </p:spPr>
        <p:txBody>
          <a:bodyPr vert="horz" wrap="square" lIns="0" tIns="12700" rIns="0" bIns="0" rtlCol="0">
            <a:spAutoFit/>
          </a:bodyPr>
          <a:lstStyle/>
          <a:p>
            <a:pPr marL="12700">
              <a:lnSpc>
                <a:spcPct val="100000"/>
              </a:lnSpc>
              <a:spcBef>
                <a:spcPts val="100"/>
              </a:spcBef>
            </a:pPr>
            <a:r>
              <a:rPr sz="2000" spc="-20" dirty="0">
                <a:latin typeface="Calibri"/>
                <a:cs typeface="Calibri"/>
              </a:rPr>
              <a:t>Data</a:t>
            </a:r>
            <a:endParaRPr sz="2000">
              <a:latin typeface="Calibri"/>
              <a:cs typeface="Calibri"/>
            </a:endParaRPr>
          </a:p>
        </p:txBody>
      </p:sp>
      <p:sp>
        <p:nvSpPr>
          <p:cNvPr id="62" name="object 59">
            <a:extLst>
              <a:ext uri="{FF2B5EF4-FFF2-40B4-BE49-F238E27FC236}">
                <a16:creationId xmlns:a16="http://schemas.microsoft.com/office/drawing/2014/main" id="{4C4C846E-74DF-6C7D-8804-934D9174B8E2}"/>
              </a:ext>
            </a:extLst>
          </p:cNvPr>
          <p:cNvSpPr txBox="1"/>
          <p:nvPr/>
        </p:nvSpPr>
        <p:spPr>
          <a:xfrm>
            <a:off x="10359643" y="3975861"/>
            <a:ext cx="60833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Noise</a:t>
            </a:r>
            <a:endParaRPr sz="2000">
              <a:latin typeface="Calibri"/>
              <a:cs typeface="Calibri"/>
            </a:endParaRPr>
          </a:p>
        </p:txBody>
      </p:sp>
      <p:sp>
        <p:nvSpPr>
          <p:cNvPr id="63" name="object 60">
            <a:extLst>
              <a:ext uri="{FF2B5EF4-FFF2-40B4-BE49-F238E27FC236}">
                <a16:creationId xmlns:a16="http://schemas.microsoft.com/office/drawing/2014/main" id="{CE136F2E-AD8C-749C-3559-BBE22466E44C}"/>
              </a:ext>
            </a:extLst>
          </p:cNvPr>
          <p:cNvSpPr/>
          <p:nvPr/>
        </p:nvSpPr>
        <p:spPr>
          <a:xfrm>
            <a:off x="5278373" y="4089019"/>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a:p>
        </p:txBody>
      </p:sp>
      <p:sp>
        <p:nvSpPr>
          <p:cNvPr id="64" name="object 61">
            <a:extLst>
              <a:ext uri="{FF2B5EF4-FFF2-40B4-BE49-F238E27FC236}">
                <a16:creationId xmlns:a16="http://schemas.microsoft.com/office/drawing/2014/main" id="{702BE64A-EB4B-80EB-2559-23FB7EF8EFC4}"/>
              </a:ext>
            </a:extLst>
          </p:cNvPr>
          <p:cNvSpPr/>
          <p:nvPr/>
        </p:nvSpPr>
        <p:spPr>
          <a:xfrm>
            <a:off x="8811006" y="4141470"/>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a:p>
        </p:txBody>
      </p:sp>
      <p:pic>
        <p:nvPicPr>
          <p:cNvPr id="65" name="object 62">
            <a:extLst>
              <a:ext uri="{FF2B5EF4-FFF2-40B4-BE49-F238E27FC236}">
                <a16:creationId xmlns:a16="http://schemas.microsoft.com/office/drawing/2014/main" id="{39EA5B8A-3F81-4EBA-3F09-CF50BC751DB5}"/>
              </a:ext>
            </a:extLst>
          </p:cNvPr>
          <p:cNvPicPr/>
          <p:nvPr/>
        </p:nvPicPr>
        <p:blipFill>
          <a:blip r:embed="rId14" cstate="print"/>
          <a:stretch>
            <a:fillRect/>
          </a:stretch>
        </p:blipFill>
        <p:spPr>
          <a:xfrm>
            <a:off x="8245602" y="4089019"/>
            <a:ext cx="245872" cy="104775"/>
          </a:xfrm>
          <a:prstGeom prst="rect">
            <a:avLst/>
          </a:prstGeom>
        </p:spPr>
      </p:pic>
      <p:sp>
        <p:nvSpPr>
          <p:cNvPr id="66" name="object 63">
            <a:extLst>
              <a:ext uri="{FF2B5EF4-FFF2-40B4-BE49-F238E27FC236}">
                <a16:creationId xmlns:a16="http://schemas.microsoft.com/office/drawing/2014/main" id="{8DFEF655-3883-0629-77A8-88B7F3891A2A}"/>
              </a:ext>
            </a:extLst>
          </p:cNvPr>
          <p:cNvSpPr/>
          <p:nvPr/>
        </p:nvSpPr>
        <p:spPr>
          <a:xfrm>
            <a:off x="3333531" y="4127922"/>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a:p>
        </p:txBody>
      </p:sp>
      <p:sp>
        <p:nvSpPr>
          <p:cNvPr id="67" name="object 64">
            <a:extLst>
              <a:ext uri="{FF2B5EF4-FFF2-40B4-BE49-F238E27FC236}">
                <a16:creationId xmlns:a16="http://schemas.microsoft.com/office/drawing/2014/main" id="{735C2AA5-A2C7-463C-A4FE-D79A73463801}"/>
              </a:ext>
            </a:extLst>
          </p:cNvPr>
          <p:cNvSpPr/>
          <p:nvPr/>
        </p:nvSpPr>
        <p:spPr>
          <a:xfrm>
            <a:off x="3411864" y="4127922"/>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a:p>
        </p:txBody>
      </p:sp>
      <p:sp>
        <p:nvSpPr>
          <p:cNvPr id="68" name="object 65">
            <a:extLst>
              <a:ext uri="{FF2B5EF4-FFF2-40B4-BE49-F238E27FC236}">
                <a16:creationId xmlns:a16="http://schemas.microsoft.com/office/drawing/2014/main" id="{45372FE4-80A3-E06E-0860-77DA541996A1}"/>
              </a:ext>
            </a:extLst>
          </p:cNvPr>
          <p:cNvSpPr/>
          <p:nvPr/>
        </p:nvSpPr>
        <p:spPr>
          <a:xfrm>
            <a:off x="3490991" y="4127922"/>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a:p>
        </p:txBody>
      </p:sp>
      <p:sp>
        <p:nvSpPr>
          <p:cNvPr id="69" name="object 66">
            <a:extLst>
              <a:ext uri="{FF2B5EF4-FFF2-40B4-BE49-F238E27FC236}">
                <a16:creationId xmlns:a16="http://schemas.microsoft.com/office/drawing/2014/main" id="{D5A3A45D-26B1-5D5C-E1EF-D5507F164817}"/>
              </a:ext>
            </a:extLst>
          </p:cNvPr>
          <p:cNvSpPr/>
          <p:nvPr/>
        </p:nvSpPr>
        <p:spPr>
          <a:xfrm>
            <a:off x="3592829" y="4141470"/>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a:p>
        </p:txBody>
      </p:sp>
      <p:pic>
        <p:nvPicPr>
          <p:cNvPr id="70" name="object 67">
            <a:extLst>
              <a:ext uri="{FF2B5EF4-FFF2-40B4-BE49-F238E27FC236}">
                <a16:creationId xmlns:a16="http://schemas.microsoft.com/office/drawing/2014/main" id="{7C9C7A40-F76C-F746-0A30-374E03EAB0CD}"/>
              </a:ext>
            </a:extLst>
          </p:cNvPr>
          <p:cNvPicPr/>
          <p:nvPr/>
        </p:nvPicPr>
        <p:blipFill>
          <a:blip r:embed="rId15" cstate="print"/>
          <a:stretch>
            <a:fillRect/>
          </a:stretch>
        </p:blipFill>
        <p:spPr>
          <a:xfrm>
            <a:off x="3027426" y="4089019"/>
            <a:ext cx="245872" cy="104775"/>
          </a:xfrm>
          <a:prstGeom prst="rect">
            <a:avLst/>
          </a:prstGeom>
        </p:spPr>
      </p:pic>
      <p:sp>
        <p:nvSpPr>
          <p:cNvPr id="71" name="object 68">
            <a:extLst>
              <a:ext uri="{FF2B5EF4-FFF2-40B4-BE49-F238E27FC236}">
                <a16:creationId xmlns:a16="http://schemas.microsoft.com/office/drawing/2014/main" id="{1D30ADA8-4B0A-7822-5833-610CD35D5D98}"/>
              </a:ext>
            </a:extLst>
          </p:cNvPr>
          <p:cNvSpPr txBox="1"/>
          <p:nvPr/>
        </p:nvSpPr>
        <p:spPr>
          <a:xfrm>
            <a:off x="4354195" y="4757673"/>
            <a:ext cx="12446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pic>
        <p:nvPicPr>
          <p:cNvPr id="78" name="object 75">
            <a:extLst>
              <a:ext uri="{FF2B5EF4-FFF2-40B4-BE49-F238E27FC236}">
                <a16:creationId xmlns:a16="http://schemas.microsoft.com/office/drawing/2014/main" id="{CDB63E00-530F-9D89-1D29-B8047DD20873}"/>
              </a:ext>
            </a:extLst>
          </p:cNvPr>
          <p:cNvPicPr/>
          <p:nvPr/>
        </p:nvPicPr>
        <p:blipFill>
          <a:blip r:embed="rId16" cstate="print"/>
          <a:stretch>
            <a:fillRect/>
          </a:stretch>
        </p:blipFill>
        <p:spPr>
          <a:xfrm>
            <a:off x="2377826" y="3336429"/>
            <a:ext cx="229705" cy="169428"/>
          </a:xfrm>
          <a:prstGeom prst="rect">
            <a:avLst/>
          </a:prstGeom>
        </p:spPr>
      </p:pic>
      <p:grpSp>
        <p:nvGrpSpPr>
          <p:cNvPr id="79" name="object 76">
            <a:extLst>
              <a:ext uri="{FF2B5EF4-FFF2-40B4-BE49-F238E27FC236}">
                <a16:creationId xmlns:a16="http://schemas.microsoft.com/office/drawing/2014/main" id="{6259B457-4BDA-44F9-8FF6-5572A5EBC70B}"/>
              </a:ext>
            </a:extLst>
          </p:cNvPr>
          <p:cNvGrpSpPr/>
          <p:nvPr/>
        </p:nvGrpSpPr>
        <p:grpSpPr>
          <a:xfrm>
            <a:off x="4206611" y="3336429"/>
            <a:ext cx="356870" cy="168275"/>
            <a:chOff x="4206611" y="3336429"/>
            <a:chExt cx="356870" cy="168275"/>
          </a:xfrm>
        </p:grpSpPr>
        <p:pic>
          <p:nvPicPr>
            <p:cNvPr id="80" name="object 77">
              <a:extLst>
                <a:ext uri="{FF2B5EF4-FFF2-40B4-BE49-F238E27FC236}">
                  <a16:creationId xmlns:a16="http://schemas.microsoft.com/office/drawing/2014/main" id="{C8D911C9-87F2-1C58-A457-48D9A18992D2}"/>
                </a:ext>
              </a:extLst>
            </p:cNvPr>
            <p:cNvPicPr/>
            <p:nvPr/>
          </p:nvPicPr>
          <p:blipFill>
            <a:blip r:embed="rId5" cstate="print"/>
            <a:stretch>
              <a:fillRect/>
            </a:stretch>
          </p:blipFill>
          <p:spPr>
            <a:xfrm>
              <a:off x="4206611" y="3336429"/>
              <a:ext cx="202565" cy="167844"/>
            </a:xfrm>
            <a:prstGeom prst="rect">
              <a:avLst/>
            </a:prstGeom>
          </p:spPr>
        </p:pic>
        <p:sp>
          <p:nvSpPr>
            <p:cNvPr id="81" name="object 78">
              <a:extLst>
                <a:ext uri="{FF2B5EF4-FFF2-40B4-BE49-F238E27FC236}">
                  <a16:creationId xmlns:a16="http://schemas.microsoft.com/office/drawing/2014/main" id="{BCDA60A7-60A5-9EB6-E219-75EC0C9B70B0}"/>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82" name="object 79">
            <a:extLst>
              <a:ext uri="{FF2B5EF4-FFF2-40B4-BE49-F238E27FC236}">
                <a16:creationId xmlns:a16="http://schemas.microsoft.com/office/drawing/2014/main" id="{D0E29F6E-976E-42C4-6260-4B3A43175FB8}"/>
              </a:ext>
            </a:extLst>
          </p:cNvPr>
          <p:cNvPicPr/>
          <p:nvPr/>
        </p:nvPicPr>
        <p:blipFill>
          <a:blip r:embed="rId6" cstate="print"/>
          <a:stretch>
            <a:fillRect/>
          </a:stretch>
        </p:blipFill>
        <p:spPr>
          <a:xfrm>
            <a:off x="4609344" y="3391058"/>
            <a:ext cx="64344" cy="110840"/>
          </a:xfrm>
          <a:prstGeom prst="rect">
            <a:avLst/>
          </a:prstGeom>
        </p:spPr>
      </p:pic>
      <p:pic>
        <p:nvPicPr>
          <p:cNvPr id="83" name="object 80">
            <a:extLst>
              <a:ext uri="{FF2B5EF4-FFF2-40B4-BE49-F238E27FC236}">
                <a16:creationId xmlns:a16="http://schemas.microsoft.com/office/drawing/2014/main" id="{481195F9-3937-94C9-67CB-C1E6D0028645}"/>
              </a:ext>
            </a:extLst>
          </p:cNvPr>
          <p:cNvPicPr/>
          <p:nvPr/>
        </p:nvPicPr>
        <p:blipFill>
          <a:blip r:embed="rId17" cstate="print"/>
          <a:stretch>
            <a:fillRect/>
          </a:stretch>
        </p:blipFill>
        <p:spPr>
          <a:xfrm>
            <a:off x="7609400" y="3335457"/>
            <a:ext cx="200371" cy="168453"/>
          </a:xfrm>
          <a:prstGeom prst="rect">
            <a:avLst/>
          </a:prstGeom>
        </p:spPr>
      </p:pic>
      <p:pic>
        <p:nvPicPr>
          <p:cNvPr id="84" name="object 81">
            <a:extLst>
              <a:ext uri="{FF2B5EF4-FFF2-40B4-BE49-F238E27FC236}">
                <a16:creationId xmlns:a16="http://schemas.microsoft.com/office/drawing/2014/main" id="{70177138-78DB-8AFA-316C-C173E10D59EE}"/>
              </a:ext>
            </a:extLst>
          </p:cNvPr>
          <p:cNvPicPr/>
          <p:nvPr/>
        </p:nvPicPr>
        <p:blipFill>
          <a:blip r:embed="rId18" cstate="print"/>
          <a:stretch>
            <a:fillRect/>
          </a:stretch>
        </p:blipFill>
        <p:spPr>
          <a:xfrm>
            <a:off x="9523797" y="3336429"/>
            <a:ext cx="262473" cy="165470"/>
          </a:xfrm>
          <a:prstGeom prst="rect">
            <a:avLst/>
          </a:prstGeom>
        </p:spPr>
      </p:pic>
      <p:grpSp>
        <p:nvGrpSpPr>
          <p:cNvPr id="85" name="object 82">
            <a:extLst>
              <a:ext uri="{FF2B5EF4-FFF2-40B4-BE49-F238E27FC236}">
                <a16:creationId xmlns:a16="http://schemas.microsoft.com/office/drawing/2014/main" id="{A664047B-8282-C072-FD43-E3AD00BC6F94}"/>
              </a:ext>
            </a:extLst>
          </p:cNvPr>
          <p:cNvGrpSpPr/>
          <p:nvPr/>
        </p:nvGrpSpPr>
        <p:grpSpPr>
          <a:xfrm>
            <a:off x="5818632" y="1645920"/>
            <a:ext cx="586740" cy="588645"/>
            <a:chOff x="5818632" y="1645920"/>
            <a:chExt cx="586740" cy="588645"/>
          </a:xfrm>
        </p:grpSpPr>
        <p:pic>
          <p:nvPicPr>
            <p:cNvPr id="86" name="object 83">
              <a:extLst>
                <a:ext uri="{FF2B5EF4-FFF2-40B4-BE49-F238E27FC236}">
                  <a16:creationId xmlns:a16="http://schemas.microsoft.com/office/drawing/2014/main" id="{DCE593E3-9870-57BB-57C3-E279CFB52E28}"/>
                </a:ext>
              </a:extLst>
            </p:cNvPr>
            <p:cNvPicPr/>
            <p:nvPr/>
          </p:nvPicPr>
          <p:blipFill>
            <a:blip r:embed="rId19" cstate="print"/>
            <a:stretch>
              <a:fillRect/>
            </a:stretch>
          </p:blipFill>
          <p:spPr>
            <a:xfrm>
              <a:off x="5818632" y="1645920"/>
              <a:ext cx="586739" cy="588263"/>
            </a:xfrm>
            <a:prstGeom prst="rect">
              <a:avLst/>
            </a:prstGeom>
          </p:spPr>
        </p:pic>
        <p:sp>
          <p:nvSpPr>
            <p:cNvPr id="87" name="object 84">
              <a:extLst>
                <a:ext uri="{FF2B5EF4-FFF2-40B4-BE49-F238E27FC236}">
                  <a16:creationId xmlns:a16="http://schemas.microsoft.com/office/drawing/2014/main" id="{F4B31289-050F-4450-8424-9EEFD29FB5B7}"/>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a:p>
          </p:txBody>
        </p:sp>
        <p:sp>
          <p:nvSpPr>
            <p:cNvPr id="88" name="object 85">
              <a:extLst>
                <a:ext uri="{FF2B5EF4-FFF2-40B4-BE49-F238E27FC236}">
                  <a16:creationId xmlns:a16="http://schemas.microsoft.com/office/drawing/2014/main" id="{7CBE4D39-807F-11CB-A57C-60FE0E845F3F}"/>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a:p>
          </p:txBody>
        </p:sp>
        <p:sp>
          <p:nvSpPr>
            <p:cNvPr id="89" name="object 86">
              <a:extLst>
                <a:ext uri="{FF2B5EF4-FFF2-40B4-BE49-F238E27FC236}">
                  <a16:creationId xmlns:a16="http://schemas.microsoft.com/office/drawing/2014/main" id="{61C6F219-51C5-87C0-A880-6173E356A566}"/>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a:p>
          </p:txBody>
        </p:sp>
      </p:grpSp>
      <p:sp>
        <p:nvSpPr>
          <p:cNvPr id="90" name="object 87">
            <a:extLst>
              <a:ext uri="{FF2B5EF4-FFF2-40B4-BE49-F238E27FC236}">
                <a16:creationId xmlns:a16="http://schemas.microsoft.com/office/drawing/2014/main" id="{E1A2BD57-4CDC-5440-B5D8-4E0D397826B9}"/>
              </a:ext>
            </a:extLst>
          </p:cNvPr>
          <p:cNvSpPr txBox="1"/>
          <p:nvPr/>
        </p:nvSpPr>
        <p:spPr>
          <a:xfrm>
            <a:off x="5573395" y="1774063"/>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91" name="object 88">
            <a:extLst>
              <a:ext uri="{FF2B5EF4-FFF2-40B4-BE49-F238E27FC236}">
                <a16:creationId xmlns:a16="http://schemas.microsoft.com/office/drawing/2014/main" id="{B524A5B0-2B7E-C619-28C1-250946E4BAF4}"/>
              </a:ext>
            </a:extLst>
          </p:cNvPr>
          <p:cNvPicPr/>
          <p:nvPr/>
        </p:nvPicPr>
        <p:blipFill>
          <a:blip r:embed="rId13" cstate="print"/>
          <a:stretch>
            <a:fillRect/>
          </a:stretch>
        </p:blipFill>
        <p:spPr>
          <a:xfrm>
            <a:off x="5563870" y="1833117"/>
            <a:ext cx="213867" cy="213868"/>
          </a:xfrm>
          <a:prstGeom prst="rect">
            <a:avLst/>
          </a:prstGeom>
        </p:spPr>
      </p:pic>
      <p:pic>
        <p:nvPicPr>
          <p:cNvPr id="92" name="object 27">
            <a:extLst>
              <a:ext uri="{FF2B5EF4-FFF2-40B4-BE49-F238E27FC236}">
                <a16:creationId xmlns:a16="http://schemas.microsoft.com/office/drawing/2014/main" id="{8CA42769-8949-2292-F313-D4ED955EFB8B}"/>
              </a:ext>
            </a:extLst>
          </p:cNvPr>
          <p:cNvPicPr/>
          <p:nvPr/>
        </p:nvPicPr>
        <p:blipFill>
          <a:blip r:embed="rId10">
            <a:extLst>
              <a:ext uri="{28A0092B-C50C-407E-A947-70E740481C1C}">
                <a14:useLocalDpi xmlns:a14="http://schemas.microsoft.com/office/drawing/2010/main" val="0"/>
              </a:ext>
            </a:extLst>
          </a:blip>
          <a:srcRect/>
          <a:stretch/>
        </p:blipFill>
        <p:spPr>
          <a:xfrm>
            <a:off x="3936491" y="3656584"/>
            <a:ext cx="960119" cy="960119"/>
          </a:xfrm>
          <a:prstGeom prst="rect">
            <a:avLst/>
          </a:prstGeom>
        </p:spPr>
      </p:pic>
      <p:pic>
        <p:nvPicPr>
          <p:cNvPr id="93" name="object 28">
            <a:extLst>
              <a:ext uri="{FF2B5EF4-FFF2-40B4-BE49-F238E27FC236}">
                <a16:creationId xmlns:a16="http://schemas.microsoft.com/office/drawing/2014/main" id="{9F29CB67-3E23-1ACB-7FC7-1E90FEA4E594}"/>
              </a:ext>
            </a:extLst>
          </p:cNvPr>
          <p:cNvPicPr/>
          <p:nvPr/>
        </p:nvPicPr>
        <p:blipFill>
          <a:blip r:embed="rId11">
            <a:extLst>
              <a:ext uri="{28A0092B-C50C-407E-A947-70E740481C1C}">
                <a14:useLocalDpi xmlns:a14="http://schemas.microsoft.com/office/drawing/2010/main" val="0"/>
              </a:ext>
            </a:extLst>
          </a:blip>
          <a:srcRect/>
          <a:stretch/>
        </p:blipFill>
        <p:spPr>
          <a:xfrm>
            <a:off x="7205471" y="3655822"/>
            <a:ext cx="961643" cy="961643"/>
          </a:xfrm>
          <a:prstGeom prst="rect">
            <a:avLst/>
          </a:prstGeom>
        </p:spPr>
      </p:pic>
      <p:pic>
        <p:nvPicPr>
          <p:cNvPr id="94" name="object 29">
            <a:extLst>
              <a:ext uri="{FF2B5EF4-FFF2-40B4-BE49-F238E27FC236}">
                <a16:creationId xmlns:a16="http://schemas.microsoft.com/office/drawing/2014/main" id="{94CC885E-DD97-6C63-037C-463D2D4E7C13}"/>
              </a:ext>
            </a:extLst>
          </p:cNvPr>
          <p:cNvPicPr/>
          <p:nvPr/>
        </p:nvPicPr>
        <p:blipFill>
          <a:blip r:embed="rId12">
            <a:extLst>
              <a:ext uri="{28A0092B-C50C-407E-A947-70E740481C1C}">
                <a14:useLocalDpi xmlns:a14="http://schemas.microsoft.com/office/drawing/2010/main" val="0"/>
              </a:ext>
            </a:extLst>
          </a:blip>
          <a:srcRect/>
          <a:stretch/>
        </p:blipFill>
        <p:spPr>
          <a:xfrm>
            <a:off x="9151619" y="3655822"/>
            <a:ext cx="961643" cy="961643"/>
          </a:xfrm>
          <a:prstGeom prst="rect">
            <a:avLst/>
          </a:prstGeom>
        </p:spPr>
      </p:pic>
      <p:sp>
        <p:nvSpPr>
          <p:cNvPr id="95" name="文本框 94">
            <a:extLst>
              <a:ext uri="{FF2B5EF4-FFF2-40B4-BE49-F238E27FC236}">
                <a16:creationId xmlns:a16="http://schemas.microsoft.com/office/drawing/2014/main" id="{C272B8CA-0F23-2CE5-9127-DCD7C9BF84A6}"/>
              </a:ext>
            </a:extLst>
          </p:cNvPr>
          <p:cNvSpPr txBox="1"/>
          <p:nvPr/>
        </p:nvSpPr>
        <p:spPr>
          <a:xfrm>
            <a:off x="5219827" y="5599890"/>
            <a:ext cx="1752346" cy="369332"/>
          </a:xfrm>
          <a:prstGeom prst="rect">
            <a:avLst/>
          </a:prstGeom>
          <a:noFill/>
        </p:spPr>
        <p:txBody>
          <a:bodyPr wrap="square">
            <a:spAutoFit/>
          </a:bodyPr>
          <a:lstStyle/>
          <a:p>
            <a:pPr marL="12700">
              <a:lnSpc>
                <a:spcPct val="100000"/>
              </a:lnSpc>
              <a:spcBef>
                <a:spcPts val="1430"/>
              </a:spcBef>
            </a:pPr>
            <a:r>
              <a:rPr lang="en-US" altLang="zh-CN" sz="1800" b="1" dirty="0">
                <a:latin typeface="Calibri"/>
                <a:cs typeface="Calibri"/>
              </a:rPr>
              <a:t>Denoise</a:t>
            </a:r>
            <a:r>
              <a:rPr lang="en-US" altLang="zh-CN" sz="1800" b="1" spc="-70" dirty="0">
                <a:latin typeface="Calibri"/>
                <a:cs typeface="Calibri"/>
              </a:rPr>
              <a:t> </a:t>
            </a:r>
            <a:r>
              <a:rPr lang="en-US" altLang="zh-CN" sz="1800" spc="-10" dirty="0">
                <a:latin typeface="Calibri"/>
                <a:cs typeface="Calibri"/>
              </a:rPr>
              <a:t>Process</a:t>
            </a:r>
            <a:endParaRPr lang="en-US" altLang="zh-CN" sz="1800" dirty="0">
              <a:latin typeface="Calibri"/>
              <a:cs typeface="Calibri"/>
            </a:endParaRPr>
          </a:p>
        </p:txBody>
      </p:sp>
      <p:sp>
        <p:nvSpPr>
          <p:cNvPr id="98" name="文本框 97">
            <a:extLst>
              <a:ext uri="{FF2B5EF4-FFF2-40B4-BE49-F238E27FC236}">
                <a16:creationId xmlns:a16="http://schemas.microsoft.com/office/drawing/2014/main" id="{7A295B9D-B938-D3EA-377D-1B0FDE394CE0}"/>
              </a:ext>
            </a:extLst>
          </p:cNvPr>
          <p:cNvSpPr txBox="1"/>
          <p:nvPr/>
        </p:nvSpPr>
        <p:spPr>
          <a:xfrm>
            <a:off x="7292594" y="5259458"/>
            <a:ext cx="787395" cy="538609"/>
          </a:xfrm>
          <a:prstGeom prst="rect">
            <a:avLst/>
          </a:prstGeom>
          <a:noFill/>
        </p:spPr>
        <p:txBody>
          <a:bodyPr wrap="none" rtlCol="0">
            <a:spAutoFit/>
          </a:bodyPr>
          <a:lstStyle/>
          <a:p>
            <a:pPr algn="ctr"/>
            <a:r>
              <a:rPr lang="en-US" altLang="zh-CN" dirty="0">
                <a:solidFill>
                  <a:schemeClr val="accent1">
                    <a:lumMod val="75000"/>
                  </a:schemeClr>
                </a:solidFill>
                <a:latin typeface="Times New Roman" panose="02020603050405020304" pitchFamily="18" charset="0"/>
                <a:cs typeface="Times New Roman" panose="02020603050405020304" pitchFamily="18" charset="0"/>
              </a:rPr>
              <a:t>Model</a:t>
            </a:r>
          </a:p>
          <a:p>
            <a:pPr algn="ct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10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endParaRPr lang="zh-CN" alt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3" name="箭头: 下 102">
            <a:extLst>
              <a:ext uri="{FF2B5EF4-FFF2-40B4-BE49-F238E27FC236}">
                <a16:creationId xmlns:a16="http://schemas.microsoft.com/office/drawing/2014/main" id="{BEA571ED-37BC-E7CD-A18B-805F49F8644D}"/>
              </a:ext>
            </a:extLst>
          </p:cNvPr>
          <p:cNvSpPr/>
          <p:nvPr/>
        </p:nvSpPr>
        <p:spPr>
          <a:xfrm>
            <a:off x="7656321" y="4626229"/>
            <a:ext cx="57026" cy="650890"/>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箭头: 下 103">
            <a:extLst>
              <a:ext uri="{FF2B5EF4-FFF2-40B4-BE49-F238E27FC236}">
                <a16:creationId xmlns:a16="http://schemas.microsoft.com/office/drawing/2014/main" id="{3C4D61EF-5A47-33DF-8DEB-E879CBAF8E7B}"/>
              </a:ext>
            </a:extLst>
          </p:cNvPr>
          <p:cNvSpPr/>
          <p:nvPr/>
        </p:nvSpPr>
        <p:spPr>
          <a:xfrm rot="5400000">
            <a:off x="5928028" y="4336111"/>
            <a:ext cx="52060" cy="250282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椭圆 104">
            <a:extLst>
              <a:ext uri="{FF2B5EF4-FFF2-40B4-BE49-F238E27FC236}">
                <a16:creationId xmlns:a16="http://schemas.microsoft.com/office/drawing/2014/main" id="{163339A8-A978-CBED-B8CB-F2BED55F9C95}"/>
              </a:ext>
            </a:extLst>
          </p:cNvPr>
          <p:cNvSpPr/>
          <p:nvPr/>
        </p:nvSpPr>
        <p:spPr>
          <a:xfrm>
            <a:off x="4354195" y="4859337"/>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箭头: 下 105">
            <a:extLst>
              <a:ext uri="{FF2B5EF4-FFF2-40B4-BE49-F238E27FC236}">
                <a16:creationId xmlns:a16="http://schemas.microsoft.com/office/drawing/2014/main" id="{42A3D8E6-7948-26EE-8222-359A3C5B1564}"/>
              </a:ext>
            </a:extLst>
          </p:cNvPr>
          <p:cNvSpPr/>
          <p:nvPr/>
        </p:nvSpPr>
        <p:spPr>
          <a:xfrm rot="10800000">
            <a:off x="4387912" y="4994638"/>
            <a:ext cx="57026"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箭头: 下 106">
            <a:extLst>
              <a:ext uri="{FF2B5EF4-FFF2-40B4-BE49-F238E27FC236}">
                <a16:creationId xmlns:a16="http://schemas.microsoft.com/office/drawing/2014/main" id="{FFD39F5B-A89D-E591-4CB7-1BF1B40203C9}"/>
              </a:ext>
            </a:extLst>
          </p:cNvPr>
          <p:cNvSpPr/>
          <p:nvPr/>
        </p:nvSpPr>
        <p:spPr>
          <a:xfrm rot="10800000">
            <a:off x="4387911" y="4616702"/>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箭头: 下 108">
            <a:extLst>
              <a:ext uri="{FF2B5EF4-FFF2-40B4-BE49-F238E27FC236}">
                <a16:creationId xmlns:a16="http://schemas.microsoft.com/office/drawing/2014/main" id="{FE1F494A-FBA9-2168-B37E-B5240F38A9DB}"/>
              </a:ext>
            </a:extLst>
          </p:cNvPr>
          <p:cNvSpPr/>
          <p:nvPr/>
        </p:nvSpPr>
        <p:spPr>
          <a:xfrm rot="5400000">
            <a:off x="6058316" y="3311055"/>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标题 1">
            <a:extLst>
              <a:ext uri="{FF2B5EF4-FFF2-40B4-BE49-F238E27FC236}">
                <a16:creationId xmlns:a16="http://schemas.microsoft.com/office/drawing/2014/main" id="{2C991067-60F3-0C2C-8C86-56B39D2441F4}"/>
              </a:ext>
            </a:extLst>
          </p:cNvPr>
          <p:cNvSpPr txBox="1">
            <a:spLocks/>
          </p:cNvSpPr>
          <p:nvPr/>
        </p:nvSpPr>
        <p:spPr>
          <a:xfrm>
            <a:off x="480691" y="365126"/>
            <a:ext cx="4272738" cy="7280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00"/>
                </a:solidFill>
                <a:latin typeface="Calibri" panose="020F0502020204030204" pitchFamily="34" charset="0"/>
                <a:ea typeface="+mn-ea"/>
                <a:cs typeface="+mn-cs"/>
              </a:rPr>
              <a:t>Diffusion Model</a:t>
            </a:r>
            <a:endParaRPr lang="zh-CN" altLang="en-US" b="1" dirty="0">
              <a:solidFill>
                <a:srgbClr val="000000"/>
              </a:solidFill>
              <a:latin typeface="Calibri" panose="020F0502020204030204" pitchFamily="34" charset="0"/>
              <a:ea typeface="+mn-ea"/>
              <a:cs typeface="+mn-cs"/>
            </a:endParaRPr>
          </a:p>
        </p:txBody>
      </p:sp>
    </p:spTree>
    <p:extLst>
      <p:ext uri="{BB962C8B-B14F-4D97-AF65-F5344CB8AC3E}">
        <p14:creationId xmlns:p14="http://schemas.microsoft.com/office/powerpoint/2010/main" val="406952709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B47D942-6BA2-D030-D207-B6088A058CCC}"/>
              </a:ext>
            </a:extLst>
          </p:cNvPr>
          <p:cNvSpPr>
            <a:spLocks noGrp="1"/>
          </p:cNvSpPr>
          <p:nvPr>
            <p:ph type="title"/>
          </p:nvPr>
        </p:nvSpPr>
        <p:spPr/>
        <p:txBody>
          <a:bodyPr/>
          <a:lstStyle/>
          <a:p>
            <a:r>
              <a:rPr lang="en-US" altLang="zh-CN" b="1" dirty="0">
                <a:latin typeface="Calibri"/>
                <a:cs typeface="Calibri"/>
              </a:rPr>
              <a:t>Forward</a:t>
            </a:r>
            <a:r>
              <a:rPr lang="en-US" altLang="zh-CN" b="1" spc="-125" dirty="0">
                <a:latin typeface="Calibri"/>
                <a:cs typeface="Calibri"/>
              </a:rPr>
              <a:t> </a:t>
            </a:r>
            <a:r>
              <a:rPr lang="en-US" altLang="zh-CN" dirty="0"/>
              <a:t>Diffusion</a:t>
            </a:r>
            <a:r>
              <a:rPr lang="en-US" altLang="zh-CN" spc="-150" dirty="0"/>
              <a:t> </a:t>
            </a:r>
            <a:r>
              <a:rPr lang="en-US" altLang="zh-CN" spc="-10" dirty="0"/>
              <a:t>Process</a:t>
            </a:r>
            <a:endParaRPr lang="zh-CN" altLang="en-US" dirty="0"/>
          </a:p>
        </p:txBody>
      </p:sp>
      <p:sp>
        <p:nvSpPr>
          <p:cNvPr id="4" name="灯片编号占位符 3">
            <a:extLst>
              <a:ext uri="{FF2B5EF4-FFF2-40B4-BE49-F238E27FC236}">
                <a16:creationId xmlns:a16="http://schemas.microsoft.com/office/drawing/2014/main" id="{DD43FFC6-E8C6-C164-4EE1-D422F7CD92E2}"/>
              </a:ext>
            </a:extLst>
          </p:cNvPr>
          <p:cNvSpPr>
            <a:spLocks noGrp="1"/>
          </p:cNvSpPr>
          <p:nvPr>
            <p:ph type="sldNum" sz="quarter" idx="12"/>
          </p:nvPr>
        </p:nvSpPr>
        <p:spPr/>
        <p:txBody>
          <a:bodyPr/>
          <a:lstStyle/>
          <a:p>
            <a:fld id="{8DE29A42-1FB3-4C8E-A734-90D396AAE855}" type="slidenum">
              <a:rPr lang="zh-CN" altLang="en-US" smtClean="0"/>
              <a:t>11</a:t>
            </a:fld>
            <a:endParaRPr lang="zh-CN" altLang="en-US"/>
          </a:p>
        </p:txBody>
      </p:sp>
      <p:sp>
        <p:nvSpPr>
          <p:cNvPr id="16" name="object 75">
            <a:extLst>
              <a:ext uri="{FF2B5EF4-FFF2-40B4-BE49-F238E27FC236}">
                <a16:creationId xmlns:a16="http://schemas.microsoft.com/office/drawing/2014/main" id="{0CBB9282-ED1D-3399-B648-1786CB685F7D}"/>
              </a:ext>
            </a:extLst>
          </p:cNvPr>
          <p:cNvSpPr/>
          <p:nvPr/>
        </p:nvSpPr>
        <p:spPr>
          <a:xfrm>
            <a:off x="8551707"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17" name="object 76">
            <a:extLst>
              <a:ext uri="{FF2B5EF4-FFF2-40B4-BE49-F238E27FC236}">
                <a16:creationId xmlns:a16="http://schemas.microsoft.com/office/drawing/2014/main" id="{810B1913-917E-793E-4242-397CF35266EB}"/>
              </a:ext>
            </a:extLst>
          </p:cNvPr>
          <p:cNvSpPr/>
          <p:nvPr/>
        </p:nvSpPr>
        <p:spPr>
          <a:xfrm>
            <a:off x="8630040"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18" name="object 77">
            <a:extLst>
              <a:ext uri="{FF2B5EF4-FFF2-40B4-BE49-F238E27FC236}">
                <a16:creationId xmlns:a16="http://schemas.microsoft.com/office/drawing/2014/main" id="{9153A2E6-1054-E5C6-6A4E-5FB10B5ADE17}"/>
              </a:ext>
            </a:extLst>
          </p:cNvPr>
          <p:cNvSpPr/>
          <p:nvPr/>
        </p:nvSpPr>
        <p:spPr>
          <a:xfrm>
            <a:off x="8709167"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pic>
        <p:nvPicPr>
          <p:cNvPr id="20" name="object 79">
            <a:extLst>
              <a:ext uri="{FF2B5EF4-FFF2-40B4-BE49-F238E27FC236}">
                <a16:creationId xmlns:a16="http://schemas.microsoft.com/office/drawing/2014/main" id="{55920913-28E8-4BA8-11C3-A6ECBD3AE280}"/>
              </a:ext>
            </a:extLst>
          </p:cNvPr>
          <p:cNvPicPr/>
          <p:nvPr/>
        </p:nvPicPr>
        <p:blipFill>
          <a:blip r:embed="rId3">
            <a:extLst>
              <a:ext uri="{28A0092B-C50C-407E-A947-70E740481C1C}">
                <a14:useLocalDpi xmlns:a14="http://schemas.microsoft.com/office/drawing/2010/main" val="0"/>
              </a:ext>
            </a:extLst>
          </a:blip>
          <a:srcRect/>
          <a:stretch/>
        </p:blipFill>
        <p:spPr>
          <a:xfrm>
            <a:off x="1990344" y="1456181"/>
            <a:ext cx="960119" cy="960119"/>
          </a:xfrm>
          <a:prstGeom prst="rect">
            <a:avLst/>
          </a:prstGeom>
        </p:spPr>
      </p:pic>
      <p:pic>
        <p:nvPicPr>
          <p:cNvPr id="21" name="object 80">
            <a:extLst>
              <a:ext uri="{FF2B5EF4-FFF2-40B4-BE49-F238E27FC236}">
                <a16:creationId xmlns:a16="http://schemas.microsoft.com/office/drawing/2014/main" id="{7215B174-C666-7370-041D-E7E7F52FC35D}"/>
              </a:ext>
            </a:extLst>
          </p:cNvPr>
          <p:cNvPicPr/>
          <p:nvPr/>
        </p:nvPicPr>
        <p:blipFill>
          <a:blip r:embed="rId4">
            <a:extLst>
              <a:ext uri="{28A0092B-C50C-407E-A947-70E740481C1C}">
                <a14:useLocalDpi xmlns:a14="http://schemas.microsoft.com/office/drawing/2010/main" val="0"/>
              </a:ext>
            </a:extLst>
          </a:blip>
          <a:srcRect/>
          <a:stretch/>
        </p:blipFill>
        <p:spPr>
          <a:xfrm>
            <a:off x="9151619" y="1455419"/>
            <a:ext cx="961643" cy="961643"/>
          </a:xfrm>
          <a:prstGeom prst="rect">
            <a:avLst/>
          </a:prstGeom>
        </p:spPr>
      </p:pic>
      <p:sp>
        <p:nvSpPr>
          <p:cNvPr id="22" name="object 81">
            <a:extLst>
              <a:ext uri="{FF2B5EF4-FFF2-40B4-BE49-F238E27FC236}">
                <a16:creationId xmlns:a16="http://schemas.microsoft.com/office/drawing/2014/main" id="{3663D1DB-F000-9B7B-B9BF-A0D3BFD33CE5}"/>
              </a:ext>
            </a:extLst>
          </p:cNvPr>
          <p:cNvSpPr txBox="1"/>
          <p:nvPr/>
        </p:nvSpPr>
        <p:spPr>
          <a:xfrm>
            <a:off x="1257427" y="1771269"/>
            <a:ext cx="505459"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23" name="object 82">
            <a:extLst>
              <a:ext uri="{FF2B5EF4-FFF2-40B4-BE49-F238E27FC236}">
                <a16:creationId xmlns:a16="http://schemas.microsoft.com/office/drawing/2014/main" id="{F24BB8C6-FF8E-1130-613C-71877EC8A5C9}"/>
              </a:ext>
            </a:extLst>
          </p:cNvPr>
          <p:cNvSpPr txBox="1"/>
          <p:nvPr/>
        </p:nvSpPr>
        <p:spPr>
          <a:xfrm>
            <a:off x="10359643" y="1771269"/>
            <a:ext cx="60833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24" name="object 83">
            <a:extLst>
              <a:ext uri="{FF2B5EF4-FFF2-40B4-BE49-F238E27FC236}">
                <a16:creationId xmlns:a16="http://schemas.microsoft.com/office/drawing/2014/main" id="{2DC3352E-2CCE-C7BF-531D-7C89F2CBB836}"/>
              </a:ext>
            </a:extLst>
          </p:cNvPr>
          <p:cNvSpPr/>
          <p:nvPr/>
        </p:nvSpPr>
        <p:spPr>
          <a:xfrm>
            <a:off x="5278373" y="1885442"/>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a:p>
        </p:txBody>
      </p:sp>
      <p:sp>
        <p:nvSpPr>
          <p:cNvPr id="25" name="object 84">
            <a:extLst>
              <a:ext uri="{FF2B5EF4-FFF2-40B4-BE49-F238E27FC236}">
                <a16:creationId xmlns:a16="http://schemas.microsoft.com/office/drawing/2014/main" id="{C814F024-6DFF-EDD4-8AF1-409779CA799D}"/>
              </a:ext>
            </a:extLst>
          </p:cNvPr>
          <p:cNvSpPr/>
          <p:nvPr/>
        </p:nvSpPr>
        <p:spPr>
          <a:xfrm>
            <a:off x="8811006"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26" name="object 85">
            <a:extLst>
              <a:ext uri="{FF2B5EF4-FFF2-40B4-BE49-F238E27FC236}">
                <a16:creationId xmlns:a16="http://schemas.microsoft.com/office/drawing/2014/main" id="{2F7EEF6F-673E-1873-4C9D-1952EFBAD03F}"/>
              </a:ext>
            </a:extLst>
          </p:cNvPr>
          <p:cNvSpPr/>
          <p:nvPr/>
        </p:nvSpPr>
        <p:spPr>
          <a:xfrm>
            <a:off x="8245602"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sp>
        <p:nvSpPr>
          <p:cNvPr id="27" name="object 86">
            <a:extLst>
              <a:ext uri="{FF2B5EF4-FFF2-40B4-BE49-F238E27FC236}">
                <a16:creationId xmlns:a16="http://schemas.microsoft.com/office/drawing/2014/main" id="{378397D3-E0E4-82A1-FCB3-F9874F78DF63}"/>
              </a:ext>
            </a:extLst>
          </p:cNvPr>
          <p:cNvSpPr/>
          <p:nvPr/>
        </p:nvSpPr>
        <p:spPr>
          <a:xfrm>
            <a:off x="333353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28" name="object 87">
            <a:extLst>
              <a:ext uri="{FF2B5EF4-FFF2-40B4-BE49-F238E27FC236}">
                <a16:creationId xmlns:a16="http://schemas.microsoft.com/office/drawing/2014/main" id="{9615E154-9A70-D2C7-8FBE-A59EFA119CDC}"/>
              </a:ext>
            </a:extLst>
          </p:cNvPr>
          <p:cNvSpPr/>
          <p:nvPr/>
        </p:nvSpPr>
        <p:spPr>
          <a:xfrm>
            <a:off x="3411864"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29" name="object 88">
            <a:extLst>
              <a:ext uri="{FF2B5EF4-FFF2-40B4-BE49-F238E27FC236}">
                <a16:creationId xmlns:a16="http://schemas.microsoft.com/office/drawing/2014/main" id="{784981F7-78B9-B293-8E7F-CFD7ED1F944E}"/>
              </a:ext>
            </a:extLst>
          </p:cNvPr>
          <p:cNvSpPr/>
          <p:nvPr/>
        </p:nvSpPr>
        <p:spPr>
          <a:xfrm>
            <a:off x="349099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30" name="object 89">
            <a:extLst>
              <a:ext uri="{FF2B5EF4-FFF2-40B4-BE49-F238E27FC236}">
                <a16:creationId xmlns:a16="http://schemas.microsoft.com/office/drawing/2014/main" id="{95E508DD-17E0-8548-E3FC-929B5006BDE5}"/>
              </a:ext>
            </a:extLst>
          </p:cNvPr>
          <p:cNvSpPr/>
          <p:nvPr/>
        </p:nvSpPr>
        <p:spPr>
          <a:xfrm>
            <a:off x="3592829"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31" name="object 90">
            <a:extLst>
              <a:ext uri="{FF2B5EF4-FFF2-40B4-BE49-F238E27FC236}">
                <a16:creationId xmlns:a16="http://schemas.microsoft.com/office/drawing/2014/main" id="{4C22B998-C6E1-9F63-6C7C-8E78F50DFD63}"/>
              </a:ext>
            </a:extLst>
          </p:cNvPr>
          <p:cNvSpPr/>
          <p:nvPr/>
        </p:nvSpPr>
        <p:spPr>
          <a:xfrm>
            <a:off x="3027426"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38" name="object 97">
            <a:extLst>
              <a:ext uri="{FF2B5EF4-FFF2-40B4-BE49-F238E27FC236}">
                <a16:creationId xmlns:a16="http://schemas.microsoft.com/office/drawing/2014/main" id="{C6B4D31A-0D1C-8AC8-A74E-5CCDD51751EE}"/>
              </a:ext>
            </a:extLst>
          </p:cNvPr>
          <p:cNvGrpSpPr/>
          <p:nvPr/>
        </p:nvGrpSpPr>
        <p:grpSpPr>
          <a:xfrm>
            <a:off x="3137916" y="1168908"/>
            <a:ext cx="586740" cy="581025"/>
            <a:chOff x="3137916" y="1168908"/>
            <a:chExt cx="586740" cy="581025"/>
          </a:xfrm>
        </p:grpSpPr>
        <p:pic>
          <p:nvPicPr>
            <p:cNvPr id="39" name="object 98">
              <a:extLst>
                <a:ext uri="{FF2B5EF4-FFF2-40B4-BE49-F238E27FC236}">
                  <a16:creationId xmlns:a16="http://schemas.microsoft.com/office/drawing/2014/main" id="{CA30125D-1155-C123-5FDA-0446338B6EE6}"/>
                </a:ext>
              </a:extLst>
            </p:cNvPr>
            <p:cNvPicPr/>
            <p:nvPr/>
          </p:nvPicPr>
          <p:blipFill>
            <a:blip r:embed="rId5" cstate="print"/>
            <a:stretch>
              <a:fillRect/>
            </a:stretch>
          </p:blipFill>
          <p:spPr>
            <a:xfrm>
              <a:off x="3141934" y="1170849"/>
              <a:ext cx="574683" cy="570664"/>
            </a:xfrm>
            <a:prstGeom prst="rect">
              <a:avLst/>
            </a:prstGeom>
          </p:spPr>
        </p:pic>
        <p:sp>
          <p:nvSpPr>
            <p:cNvPr id="40" name="object 99">
              <a:extLst>
                <a:ext uri="{FF2B5EF4-FFF2-40B4-BE49-F238E27FC236}">
                  <a16:creationId xmlns:a16="http://schemas.microsoft.com/office/drawing/2014/main" id="{F8545F7C-4204-AEAD-1A41-D8A1A6ECB130}"/>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41" name="object 100">
              <a:extLst>
                <a:ext uri="{FF2B5EF4-FFF2-40B4-BE49-F238E27FC236}">
                  <a16:creationId xmlns:a16="http://schemas.microsoft.com/office/drawing/2014/main" id="{74D9A562-A45C-378C-1D5B-548E79176D2B}"/>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42" name="object 101">
              <a:extLst>
                <a:ext uri="{FF2B5EF4-FFF2-40B4-BE49-F238E27FC236}">
                  <a16:creationId xmlns:a16="http://schemas.microsoft.com/office/drawing/2014/main" id="{033EBFF5-6184-135B-5365-CB87AB81B574}"/>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grpSp>
        <p:nvGrpSpPr>
          <p:cNvPr id="43" name="object 102">
            <a:extLst>
              <a:ext uri="{FF2B5EF4-FFF2-40B4-BE49-F238E27FC236}">
                <a16:creationId xmlns:a16="http://schemas.microsoft.com/office/drawing/2014/main" id="{6ED86A31-9AD3-954B-145B-5D6F53B75748}"/>
              </a:ext>
            </a:extLst>
          </p:cNvPr>
          <p:cNvGrpSpPr/>
          <p:nvPr/>
        </p:nvGrpSpPr>
        <p:grpSpPr>
          <a:xfrm>
            <a:off x="8377428" y="1168908"/>
            <a:ext cx="586740" cy="581025"/>
            <a:chOff x="8377428" y="1168908"/>
            <a:chExt cx="586740" cy="581025"/>
          </a:xfrm>
        </p:grpSpPr>
        <p:pic>
          <p:nvPicPr>
            <p:cNvPr id="44" name="object 103">
              <a:extLst>
                <a:ext uri="{FF2B5EF4-FFF2-40B4-BE49-F238E27FC236}">
                  <a16:creationId xmlns:a16="http://schemas.microsoft.com/office/drawing/2014/main" id="{61120F1D-DB60-F49D-CB5B-C31BD859C6AB}"/>
                </a:ext>
              </a:extLst>
            </p:cNvPr>
            <p:cNvPicPr/>
            <p:nvPr/>
          </p:nvPicPr>
          <p:blipFill>
            <a:blip r:embed="rId5" cstate="print"/>
            <a:stretch>
              <a:fillRect/>
            </a:stretch>
          </p:blipFill>
          <p:spPr>
            <a:xfrm>
              <a:off x="8381446" y="1170849"/>
              <a:ext cx="574683" cy="570664"/>
            </a:xfrm>
            <a:prstGeom prst="rect">
              <a:avLst/>
            </a:prstGeom>
          </p:spPr>
        </p:pic>
        <p:sp>
          <p:nvSpPr>
            <p:cNvPr id="45" name="object 104">
              <a:extLst>
                <a:ext uri="{FF2B5EF4-FFF2-40B4-BE49-F238E27FC236}">
                  <a16:creationId xmlns:a16="http://schemas.microsoft.com/office/drawing/2014/main" id="{15600C16-DF5A-A2D7-8BEC-AE1097FE2EE4}"/>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46" name="object 105">
              <a:extLst>
                <a:ext uri="{FF2B5EF4-FFF2-40B4-BE49-F238E27FC236}">
                  <a16:creationId xmlns:a16="http://schemas.microsoft.com/office/drawing/2014/main" id="{F49EB1A3-D2AE-0278-44B4-C48C26155553}"/>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a:p>
          </p:txBody>
        </p:sp>
        <p:sp>
          <p:nvSpPr>
            <p:cNvPr id="47" name="object 106">
              <a:extLst>
                <a:ext uri="{FF2B5EF4-FFF2-40B4-BE49-F238E27FC236}">
                  <a16:creationId xmlns:a16="http://schemas.microsoft.com/office/drawing/2014/main" id="{0EDAB629-3C6B-89D0-A206-12C10C16138F}"/>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a:p>
          </p:txBody>
        </p:sp>
      </p:grpSp>
      <p:sp>
        <p:nvSpPr>
          <p:cNvPr id="48" name="object 107">
            <a:extLst>
              <a:ext uri="{FF2B5EF4-FFF2-40B4-BE49-F238E27FC236}">
                <a16:creationId xmlns:a16="http://schemas.microsoft.com/office/drawing/2014/main" id="{C3C07725-C3ED-143F-E879-D736392316F4}"/>
              </a:ext>
            </a:extLst>
          </p:cNvPr>
          <p:cNvSpPr txBox="1"/>
          <p:nvPr/>
        </p:nvSpPr>
        <p:spPr>
          <a:xfrm>
            <a:off x="3325114"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49" name="object 108">
            <a:extLst>
              <a:ext uri="{FF2B5EF4-FFF2-40B4-BE49-F238E27FC236}">
                <a16:creationId xmlns:a16="http://schemas.microsoft.com/office/drawing/2014/main" id="{9ECAF3DE-2067-8F05-1C24-E0829CFDDAF2}"/>
              </a:ext>
            </a:extLst>
          </p:cNvPr>
          <p:cNvPicPr/>
          <p:nvPr/>
        </p:nvPicPr>
        <p:blipFill>
          <a:blip r:embed="rId6" cstate="print"/>
          <a:stretch>
            <a:fillRect/>
          </a:stretch>
        </p:blipFill>
        <p:spPr>
          <a:xfrm>
            <a:off x="3315970" y="2014473"/>
            <a:ext cx="213867" cy="213867"/>
          </a:xfrm>
          <a:prstGeom prst="rect">
            <a:avLst/>
          </a:prstGeom>
        </p:spPr>
      </p:pic>
      <p:sp>
        <p:nvSpPr>
          <p:cNvPr id="50" name="object 109">
            <a:extLst>
              <a:ext uri="{FF2B5EF4-FFF2-40B4-BE49-F238E27FC236}">
                <a16:creationId xmlns:a16="http://schemas.microsoft.com/office/drawing/2014/main" id="{E4D3A79E-441E-5F85-7B6C-A36DF7CA5F32}"/>
              </a:ext>
            </a:extLst>
          </p:cNvPr>
          <p:cNvSpPr txBox="1"/>
          <p:nvPr/>
        </p:nvSpPr>
        <p:spPr>
          <a:xfrm>
            <a:off x="8561323"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51" name="object 110">
            <a:extLst>
              <a:ext uri="{FF2B5EF4-FFF2-40B4-BE49-F238E27FC236}">
                <a16:creationId xmlns:a16="http://schemas.microsoft.com/office/drawing/2014/main" id="{A1D72E3E-3F29-5369-6796-3E6E8E28270B}"/>
              </a:ext>
            </a:extLst>
          </p:cNvPr>
          <p:cNvPicPr/>
          <p:nvPr/>
        </p:nvPicPr>
        <p:blipFill>
          <a:blip r:embed="rId6" cstate="print"/>
          <a:stretch>
            <a:fillRect/>
          </a:stretch>
        </p:blipFill>
        <p:spPr>
          <a:xfrm>
            <a:off x="8550909" y="2014473"/>
            <a:ext cx="213868" cy="213867"/>
          </a:xfrm>
          <a:prstGeom prst="rect">
            <a:avLst/>
          </a:prstGeom>
        </p:spPr>
      </p:pic>
      <p:sp>
        <p:nvSpPr>
          <p:cNvPr id="52" name="object 140">
            <a:extLst>
              <a:ext uri="{FF2B5EF4-FFF2-40B4-BE49-F238E27FC236}">
                <a16:creationId xmlns:a16="http://schemas.microsoft.com/office/drawing/2014/main" id="{3584B2BE-4A2C-3059-8676-153D6C99FF87}"/>
              </a:ext>
            </a:extLst>
          </p:cNvPr>
          <p:cNvSpPr txBox="1"/>
          <p:nvPr/>
        </p:nvSpPr>
        <p:spPr>
          <a:xfrm>
            <a:off x="5115305" y="2020061"/>
            <a:ext cx="1887855"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Microsoft YaHei"/>
                <a:cs typeface="Microsoft YaHei"/>
              </a:rPr>
              <a:t>Gauss</a:t>
            </a:r>
            <a:r>
              <a:rPr sz="1600" b="1" spc="-40" dirty="0">
                <a:latin typeface="Microsoft YaHei"/>
                <a:cs typeface="Microsoft YaHei"/>
              </a:rPr>
              <a:t> </a:t>
            </a:r>
            <a:r>
              <a:rPr sz="1600" b="1" spc="-10" dirty="0">
                <a:latin typeface="Microsoft YaHei"/>
                <a:cs typeface="Microsoft YaHei"/>
              </a:rPr>
              <a:t>distribution</a:t>
            </a:r>
            <a:endParaRPr sz="1600" dirty="0">
              <a:latin typeface="Microsoft YaHei"/>
              <a:cs typeface="Microsoft YaHei"/>
            </a:endParaRPr>
          </a:p>
        </p:txBody>
      </p:sp>
      <p:sp>
        <p:nvSpPr>
          <p:cNvPr id="56" name="object 146">
            <a:extLst>
              <a:ext uri="{FF2B5EF4-FFF2-40B4-BE49-F238E27FC236}">
                <a16:creationId xmlns:a16="http://schemas.microsoft.com/office/drawing/2014/main" id="{AF51D3F2-2E2B-F975-92BD-2CA301E59C94}"/>
              </a:ext>
            </a:extLst>
          </p:cNvPr>
          <p:cNvSpPr txBox="1"/>
          <p:nvPr/>
        </p:nvSpPr>
        <p:spPr>
          <a:xfrm>
            <a:off x="5943980" y="2919221"/>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dirty="0">
              <a:latin typeface="Microsoft YaHei"/>
              <a:cs typeface="Microsoft YaHei"/>
            </a:endParaRPr>
          </a:p>
        </p:txBody>
      </p:sp>
      <p:pic>
        <p:nvPicPr>
          <p:cNvPr id="119" name="object 111">
            <a:extLst>
              <a:ext uri="{FF2B5EF4-FFF2-40B4-BE49-F238E27FC236}">
                <a16:creationId xmlns:a16="http://schemas.microsoft.com/office/drawing/2014/main" id="{F11B37C1-0862-081A-B57E-FD995CC3A226}"/>
              </a:ext>
            </a:extLst>
          </p:cNvPr>
          <p:cNvPicPr/>
          <p:nvPr/>
        </p:nvPicPr>
        <p:blipFill>
          <a:blip r:embed="rId7">
            <a:extLst>
              <a:ext uri="{28A0092B-C50C-407E-A947-70E740481C1C}">
                <a14:useLocalDpi xmlns:a14="http://schemas.microsoft.com/office/drawing/2010/main" val="0"/>
              </a:ext>
            </a:extLst>
          </a:blip>
          <a:srcRect/>
          <a:stretch/>
        </p:blipFill>
        <p:spPr>
          <a:xfrm>
            <a:off x="3189732" y="3515106"/>
            <a:ext cx="960119" cy="960119"/>
          </a:xfrm>
          <a:prstGeom prst="rect">
            <a:avLst/>
          </a:prstGeom>
        </p:spPr>
      </p:pic>
      <p:sp>
        <p:nvSpPr>
          <p:cNvPr id="120" name="object 112">
            <a:extLst>
              <a:ext uri="{FF2B5EF4-FFF2-40B4-BE49-F238E27FC236}">
                <a16:creationId xmlns:a16="http://schemas.microsoft.com/office/drawing/2014/main" id="{CD64E564-0809-D6C6-C73E-106856A04AB1}"/>
              </a:ext>
            </a:extLst>
          </p:cNvPr>
          <p:cNvSpPr/>
          <p:nvPr/>
        </p:nvSpPr>
        <p:spPr>
          <a:xfrm>
            <a:off x="4375086" y="3958297"/>
            <a:ext cx="156845" cy="52705"/>
          </a:xfrm>
          <a:custGeom>
            <a:avLst/>
            <a:gdLst/>
            <a:ahLst/>
            <a:cxnLst/>
            <a:rect l="l" t="t" r="r" b="b"/>
            <a:pathLst>
              <a:path w="156845" h="52704">
                <a:moveTo>
                  <a:pt x="156413" y="46139"/>
                </a:moveTo>
                <a:lnTo>
                  <a:pt x="154533" y="44272"/>
                </a:lnTo>
                <a:lnTo>
                  <a:pt x="4191" y="44272"/>
                </a:lnTo>
                <a:lnTo>
                  <a:pt x="1879" y="44272"/>
                </a:lnTo>
                <a:lnTo>
                  <a:pt x="0" y="46139"/>
                </a:lnTo>
                <a:lnTo>
                  <a:pt x="0" y="50774"/>
                </a:lnTo>
                <a:lnTo>
                  <a:pt x="1879" y="52654"/>
                </a:lnTo>
                <a:lnTo>
                  <a:pt x="154533" y="52654"/>
                </a:lnTo>
                <a:lnTo>
                  <a:pt x="156413" y="50774"/>
                </a:lnTo>
                <a:lnTo>
                  <a:pt x="156413" y="46139"/>
                </a:lnTo>
                <a:close/>
              </a:path>
              <a:path w="156845" h="52704">
                <a:moveTo>
                  <a:pt x="156413" y="1879"/>
                </a:moveTo>
                <a:lnTo>
                  <a:pt x="154533" y="0"/>
                </a:lnTo>
                <a:lnTo>
                  <a:pt x="4191" y="0"/>
                </a:lnTo>
                <a:lnTo>
                  <a:pt x="1879" y="0"/>
                </a:lnTo>
                <a:lnTo>
                  <a:pt x="0" y="1879"/>
                </a:lnTo>
                <a:lnTo>
                  <a:pt x="0" y="6502"/>
                </a:lnTo>
                <a:lnTo>
                  <a:pt x="1879" y="8369"/>
                </a:lnTo>
                <a:lnTo>
                  <a:pt x="154533" y="8369"/>
                </a:lnTo>
                <a:lnTo>
                  <a:pt x="156413" y="6502"/>
                </a:lnTo>
                <a:lnTo>
                  <a:pt x="156413" y="1879"/>
                </a:lnTo>
                <a:close/>
              </a:path>
            </a:pathLst>
          </a:custGeom>
          <a:solidFill>
            <a:srgbClr val="000000"/>
          </a:solidFill>
        </p:spPr>
        <p:txBody>
          <a:bodyPr wrap="square" lIns="0" tIns="0" rIns="0" bIns="0" rtlCol="0"/>
          <a:lstStyle/>
          <a:p>
            <a:endParaRPr/>
          </a:p>
        </p:txBody>
      </p:sp>
      <p:pic>
        <p:nvPicPr>
          <p:cNvPr id="124" name="object 116">
            <a:extLst>
              <a:ext uri="{FF2B5EF4-FFF2-40B4-BE49-F238E27FC236}">
                <a16:creationId xmlns:a16="http://schemas.microsoft.com/office/drawing/2014/main" id="{CB2DF3B1-BB5D-17D5-F0B0-1100ABBEA37E}"/>
              </a:ext>
            </a:extLst>
          </p:cNvPr>
          <p:cNvPicPr/>
          <p:nvPr/>
        </p:nvPicPr>
        <p:blipFill>
          <a:blip r:embed="rId8">
            <a:extLst>
              <a:ext uri="{28A0092B-C50C-407E-A947-70E740481C1C}">
                <a14:useLocalDpi xmlns:a14="http://schemas.microsoft.com/office/drawing/2010/main" val="0"/>
              </a:ext>
            </a:extLst>
          </a:blip>
          <a:srcRect/>
          <a:stretch/>
        </p:blipFill>
        <p:spPr>
          <a:xfrm>
            <a:off x="5254752" y="3519676"/>
            <a:ext cx="960120" cy="960120"/>
          </a:xfrm>
          <a:prstGeom prst="rect">
            <a:avLst/>
          </a:prstGeom>
        </p:spPr>
      </p:pic>
      <p:sp>
        <p:nvSpPr>
          <p:cNvPr id="125" name="object 117">
            <a:extLst>
              <a:ext uri="{FF2B5EF4-FFF2-40B4-BE49-F238E27FC236}">
                <a16:creationId xmlns:a16="http://schemas.microsoft.com/office/drawing/2014/main" id="{8BF818CC-F712-7B39-1F0A-45A218DE26A5}"/>
              </a:ext>
            </a:extLst>
          </p:cNvPr>
          <p:cNvSpPr/>
          <p:nvPr/>
        </p:nvSpPr>
        <p:spPr>
          <a:xfrm>
            <a:off x="6339522" y="3906837"/>
            <a:ext cx="156845" cy="156210"/>
          </a:xfrm>
          <a:custGeom>
            <a:avLst/>
            <a:gdLst/>
            <a:ahLst/>
            <a:cxnLst/>
            <a:rect l="l" t="t" r="r" b="b"/>
            <a:pathLst>
              <a:path w="156845" h="156210">
                <a:moveTo>
                  <a:pt x="156413" y="75476"/>
                </a:moveTo>
                <a:lnTo>
                  <a:pt x="154533" y="73596"/>
                </a:lnTo>
                <a:lnTo>
                  <a:pt x="82689" y="73596"/>
                </a:lnTo>
                <a:lnTo>
                  <a:pt x="82689" y="4191"/>
                </a:lnTo>
                <a:lnTo>
                  <a:pt x="82689" y="1879"/>
                </a:lnTo>
                <a:lnTo>
                  <a:pt x="80810" y="0"/>
                </a:lnTo>
                <a:lnTo>
                  <a:pt x="76187" y="0"/>
                </a:lnTo>
                <a:lnTo>
                  <a:pt x="74307" y="1879"/>
                </a:lnTo>
                <a:lnTo>
                  <a:pt x="74307" y="73596"/>
                </a:lnTo>
                <a:lnTo>
                  <a:pt x="4191" y="73596"/>
                </a:lnTo>
                <a:lnTo>
                  <a:pt x="1879" y="73596"/>
                </a:lnTo>
                <a:lnTo>
                  <a:pt x="0" y="75476"/>
                </a:lnTo>
                <a:lnTo>
                  <a:pt x="0" y="80098"/>
                </a:lnTo>
                <a:lnTo>
                  <a:pt x="1879" y="81965"/>
                </a:lnTo>
                <a:lnTo>
                  <a:pt x="74307" y="81965"/>
                </a:lnTo>
                <a:lnTo>
                  <a:pt x="74307" y="154292"/>
                </a:lnTo>
                <a:lnTo>
                  <a:pt x="76187" y="156159"/>
                </a:lnTo>
                <a:lnTo>
                  <a:pt x="80822" y="156159"/>
                </a:lnTo>
                <a:lnTo>
                  <a:pt x="82689" y="154292"/>
                </a:lnTo>
                <a:lnTo>
                  <a:pt x="82689" y="81965"/>
                </a:lnTo>
                <a:lnTo>
                  <a:pt x="154533" y="81965"/>
                </a:lnTo>
                <a:lnTo>
                  <a:pt x="156413" y="80098"/>
                </a:lnTo>
                <a:lnTo>
                  <a:pt x="156413" y="75476"/>
                </a:lnTo>
                <a:close/>
              </a:path>
            </a:pathLst>
          </a:custGeom>
          <a:solidFill>
            <a:srgbClr val="000000"/>
          </a:solidFill>
        </p:spPr>
        <p:txBody>
          <a:bodyPr wrap="square" lIns="0" tIns="0" rIns="0" bIns="0" rtlCol="0"/>
          <a:lstStyle/>
          <a:p>
            <a:endParaRPr/>
          </a:p>
        </p:txBody>
      </p:sp>
      <p:grpSp>
        <p:nvGrpSpPr>
          <p:cNvPr id="126" name="object 118">
            <a:extLst>
              <a:ext uri="{FF2B5EF4-FFF2-40B4-BE49-F238E27FC236}">
                <a16:creationId xmlns:a16="http://schemas.microsoft.com/office/drawing/2014/main" id="{F50C2678-6380-7F3B-45A0-7F2DDEDC27DD}"/>
              </a:ext>
            </a:extLst>
          </p:cNvPr>
          <p:cNvGrpSpPr/>
          <p:nvPr/>
        </p:nvGrpSpPr>
        <p:grpSpPr>
          <a:xfrm>
            <a:off x="7623337" y="3526535"/>
            <a:ext cx="962025" cy="949960"/>
            <a:chOff x="7536180" y="3526535"/>
            <a:chExt cx="962025" cy="949960"/>
          </a:xfrm>
        </p:grpSpPr>
        <p:pic>
          <p:nvPicPr>
            <p:cNvPr id="127" name="object 119">
              <a:extLst>
                <a:ext uri="{FF2B5EF4-FFF2-40B4-BE49-F238E27FC236}">
                  <a16:creationId xmlns:a16="http://schemas.microsoft.com/office/drawing/2014/main" id="{D559EF98-EC0C-24E7-3E1A-5CBC869F16BE}"/>
                </a:ext>
              </a:extLst>
            </p:cNvPr>
            <p:cNvPicPr/>
            <p:nvPr/>
          </p:nvPicPr>
          <p:blipFill>
            <a:blip r:embed="rId5" cstate="print"/>
            <a:stretch>
              <a:fillRect/>
            </a:stretch>
          </p:blipFill>
          <p:spPr>
            <a:xfrm>
              <a:off x="7542766" y="3527517"/>
              <a:ext cx="941884" cy="935297"/>
            </a:xfrm>
            <a:prstGeom prst="rect">
              <a:avLst/>
            </a:prstGeom>
          </p:spPr>
        </p:pic>
        <p:sp>
          <p:nvSpPr>
            <p:cNvPr id="128" name="object 120">
              <a:extLst>
                <a:ext uri="{FF2B5EF4-FFF2-40B4-BE49-F238E27FC236}">
                  <a16:creationId xmlns:a16="http://schemas.microsoft.com/office/drawing/2014/main" id="{95841127-266E-3C1F-4CFE-7106E5CAFA49}"/>
                </a:ext>
              </a:extLst>
            </p:cNvPr>
            <p:cNvSpPr/>
            <p:nvPr/>
          </p:nvSpPr>
          <p:spPr>
            <a:xfrm>
              <a:off x="7536180" y="3526535"/>
              <a:ext cx="962025" cy="949960"/>
            </a:xfrm>
            <a:custGeom>
              <a:avLst/>
              <a:gdLst/>
              <a:ahLst/>
              <a:cxnLst/>
              <a:rect l="l" t="t" r="r" b="b"/>
              <a:pathLst>
                <a:path w="962025" h="949960">
                  <a:moveTo>
                    <a:pt x="961644" y="0"/>
                  </a:moveTo>
                  <a:lnTo>
                    <a:pt x="0" y="0"/>
                  </a:lnTo>
                  <a:lnTo>
                    <a:pt x="0" y="949451"/>
                  </a:lnTo>
                  <a:lnTo>
                    <a:pt x="961644" y="949451"/>
                  </a:lnTo>
                  <a:lnTo>
                    <a:pt x="961644" y="0"/>
                  </a:lnTo>
                  <a:close/>
                </a:path>
              </a:pathLst>
            </a:custGeom>
            <a:solidFill>
              <a:srgbClr val="FFFFFF">
                <a:alpha val="45097"/>
              </a:srgbClr>
            </a:solidFill>
          </p:spPr>
          <p:txBody>
            <a:bodyPr wrap="square" lIns="0" tIns="0" rIns="0" bIns="0" rtlCol="0"/>
            <a:lstStyle/>
            <a:p>
              <a:endParaRPr/>
            </a:p>
          </p:txBody>
        </p:sp>
        <p:sp>
          <p:nvSpPr>
            <p:cNvPr id="129" name="object 121">
              <a:extLst>
                <a:ext uri="{FF2B5EF4-FFF2-40B4-BE49-F238E27FC236}">
                  <a16:creationId xmlns:a16="http://schemas.microsoft.com/office/drawing/2014/main" id="{06BE493A-C29D-0B9E-10DF-02C31B0E8176}"/>
                </a:ext>
              </a:extLst>
            </p:cNvPr>
            <p:cNvSpPr/>
            <p:nvPr/>
          </p:nvSpPr>
          <p:spPr>
            <a:xfrm>
              <a:off x="7624572" y="3704843"/>
              <a:ext cx="819150" cy="554990"/>
            </a:xfrm>
            <a:custGeom>
              <a:avLst/>
              <a:gdLst/>
              <a:ahLst/>
              <a:cxnLst/>
              <a:rect l="l" t="t" r="r" b="b"/>
              <a:pathLst>
                <a:path w="819150" h="554989">
                  <a:moveTo>
                    <a:pt x="818642" y="446532"/>
                  </a:moveTo>
                  <a:lnTo>
                    <a:pt x="805942" y="440182"/>
                  </a:lnTo>
                  <a:lnTo>
                    <a:pt x="767842" y="421132"/>
                  </a:lnTo>
                  <a:lnTo>
                    <a:pt x="767842" y="440182"/>
                  </a:lnTo>
                  <a:lnTo>
                    <a:pt x="381254" y="440182"/>
                  </a:lnTo>
                  <a:lnTo>
                    <a:pt x="381254" y="50800"/>
                  </a:lnTo>
                  <a:lnTo>
                    <a:pt x="400304" y="50800"/>
                  </a:lnTo>
                  <a:lnTo>
                    <a:pt x="393954" y="38100"/>
                  </a:lnTo>
                  <a:lnTo>
                    <a:pt x="374904" y="0"/>
                  </a:lnTo>
                  <a:lnTo>
                    <a:pt x="349504" y="50800"/>
                  </a:lnTo>
                  <a:lnTo>
                    <a:pt x="368554" y="50800"/>
                  </a:lnTo>
                  <a:lnTo>
                    <a:pt x="368554" y="440182"/>
                  </a:lnTo>
                  <a:lnTo>
                    <a:pt x="0" y="440182"/>
                  </a:lnTo>
                  <a:lnTo>
                    <a:pt x="0" y="452882"/>
                  </a:lnTo>
                  <a:lnTo>
                    <a:pt x="368554" y="452882"/>
                  </a:lnTo>
                  <a:lnTo>
                    <a:pt x="368554" y="554482"/>
                  </a:lnTo>
                  <a:lnTo>
                    <a:pt x="381254" y="554482"/>
                  </a:lnTo>
                  <a:lnTo>
                    <a:pt x="381254" y="452882"/>
                  </a:lnTo>
                  <a:lnTo>
                    <a:pt x="767842" y="452882"/>
                  </a:lnTo>
                  <a:lnTo>
                    <a:pt x="767842" y="471932"/>
                  </a:lnTo>
                  <a:lnTo>
                    <a:pt x="805942" y="452882"/>
                  </a:lnTo>
                  <a:lnTo>
                    <a:pt x="818642" y="446532"/>
                  </a:lnTo>
                  <a:close/>
                </a:path>
              </a:pathLst>
            </a:custGeom>
            <a:solidFill>
              <a:srgbClr val="000000"/>
            </a:solidFill>
          </p:spPr>
          <p:txBody>
            <a:bodyPr wrap="square" lIns="0" tIns="0" rIns="0" bIns="0" rtlCol="0"/>
            <a:lstStyle/>
            <a:p>
              <a:endParaRPr/>
            </a:p>
          </p:txBody>
        </p:sp>
        <p:sp>
          <p:nvSpPr>
            <p:cNvPr id="130" name="object 122">
              <a:extLst>
                <a:ext uri="{FF2B5EF4-FFF2-40B4-BE49-F238E27FC236}">
                  <a16:creationId xmlns:a16="http://schemas.microsoft.com/office/drawing/2014/main" id="{C8A66278-9BAA-F4DB-D7B2-A112824BF6B8}"/>
                </a:ext>
              </a:extLst>
            </p:cNvPr>
            <p:cNvSpPr/>
            <p:nvPr/>
          </p:nvSpPr>
          <p:spPr>
            <a:xfrm>
              <a:off x="7740396" y="3843527"/>
              <a:ext cx="520065" cy="268605"/>
            </a:xfrm>
            <a:custGeom>
              <a:avLst/>
              <a:gdLst/>
              <a:ahLst/>
              <a:cxnLst/>
              <a:rect l="l" t="t" r="r" b="b"/>
              <a:pathLst>
                <a:path w="520065" h="268604">
                  <a:moveTo>
                    <a:pt x="0" y="268224"/>
                  </a:moveTo>
                  <a:lnTo>
                    <a:pt x="55905" y="250004"/>
                  </a:lnTo>
                  <a:lnTo>
                    <a:pt x="99417" y="223406"/>
                  </a:lnTo>
                  <a:lnTo>
                    <a:pt x="132714" y="190853"/>
                  </a:lnTo>
                  <a:lnTo>
                    <a:pt x="157973" y="154771"/>
                  </a:lnTo>
                  <a:lnTo>
                    <a:pt x="177371" y="117586"/>
                  </a:lnTo>
                  <a:lnTo>
                    <a:pt x="193084" y="81722"/>
                  </a:lnTo>
                  <a:lnTo>
                    <a:pt x="207290" y="49607"/>
                  </a:lnTo>
                  <a:lnTo>
                    <a:pt x="222166" y="23664"/>
                  </a:lnTo>
                  <a:lnTo>
                    <a:pt x="239889" y="6320"/>
                  </a:lnTo>
                  <a:lnTo>
                    <a:pt x="262635" y="0"/>
                  </a:lnTo>
                  <a:lnTo>
                    <a:pt x="285130" y="6296"/>
                  </a:lnTo>
                  <a:lnTo>
                    <a:pt x="302182" y="23579"/>
                  </a:lnTo>
                  <a:lnTo>
                    <a:pt x="316102" y="49439"/>
                  </a:lnTo>
                  <a:lnTo>
                    <a:pt x="329196" y="81466"/>
                  </a:lnTo>
                  <a:lnTo>
                    <a:pt x="343773" y="117252"/>
                  </a:lnTo>
                  <a:lnTo>
                    <a:pt x="362141" y="154387"/>
                  </a:lnTo>
                  <a:lnTo>
                    <a:pt x="386607" y="190461"/>
                  </a:lnTo>
                  <a:lnTo>
                    <a:pt x="419482" y="223064"/>
                  </a:lnTo>
                  <a:lnTo>
                    <a:pt x="463071" y="249788"/>
                  </a:lnTo>
                  <a:lnTo>
                    <a:pt x="519683" y="268224"/>
                  </a:lnTo>
                </a:path>
              </a:pathLst>
            </a:custGeom>
            <a:ln w="9524">
              <a:solidFill>
                <a:srgbClr val="C00000"/>
              </a:solidFill>
            </a:ln>
          </p:spPr>
          <p:txBody>
            <a:bodyPr wrap="square" lIns="0" tIns="0" rIns="0" bIns="0" rtlCol="0"/>
            <a:lstStyle/>
            <a:p>
              <a:endParaRPr/>
            </a:p>
          </p:txBody>
        </p:sp>
      </p:grpSp>
      <p:sp>
        <p:nvSpPr>
          <p:cNvPr id="148" name="object 141">
            <a:extLst>
              <a:ext uri="{FF2B5EF4-FFF2-40B4-BE49-F238E27FC236}">
                <a16:creationId xmlns:a16="http://schemas.microsoft.com/office/drawing/2014/main" id="{95D3CAFA-ACA5-1260-0C81-77B35A46EB9E}"/>
              </a:ext>
            </a:extLst>
          </p:cNvPr>
          <p:cNvSpPr txBox="1"/>
          <p:nvPr/>
        </p:nvSpPr>
        <p:spPr>
          <a:xfrm>
            <a:off x="6110707" y="5941872"/>
            <a:ext cx="55245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1F4E79"/>
                </a:solidFill>
                <a:latin typeface="Calibri"/>
                <a:cs typeface="Calibri"/>
              </a:rPr>
              <a:t>mean</a:t>
            </a:r>
            <a:endParaRPr sz="1800" dirty="0">
              <a:latin typeface="Calibri"/>
              <a:cs typeface="Calibri"/>
            </a:endParaRPr>
          </a:p>
        </p:txBody>
      </p:sp>
      <p:sp>
        <p:nvSpPr>
          <p:cNvPr id="149" name="object 142">
            <a:extLst>
              <a:ext uri="{FF2B5EF4-FFF2-40B4-BE49-F238E27FC236}">
                <a16:creationId xmlns:a16="http://schemas.microsoft.com/office/drawing/2014/main" id="{F9A262BF-CBDE-C180-328A-8EDE05391067}"/>
              </a:ext>
            </a:extLst>
          </p:cNvPr>
          <p:cNvSpPr txBox="1"/>
          <p:nvPr/>
        </p:nvSpPr>
        <p:spPr>
          <a:xfrm>
            <a:off x="7146500" y="5928461"/>
            <a:ext cx="80772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1F4E79"/>
                </a:solidFill>
                <a:latin typeface="Calibri"/>
                <a:cs typeface="Calibri"/>
              </a:rPr>
              <a:t>variance</a:t>
            </a:r>
            <a:endParaRPr sz="1800" dirty="0">
              <a:latin typeface="Calibri"/>
              <a:cs typeface="Calibri"/>
            </a:endParaRPr>
          </a:p>
        </p:txBody>
      </p:sp>
      <p:sp>
        <p:nvSpPr>
          <p:cNvPr id="150" name="object 147">
            <a:extLst>
              <a:ext uri="{FF2B5EF4-FFF2-40B4-BE49-F238E27FC236}">
                <a16:creationId xmlns:a16="http://schemas.microsoft.com/office/drawing/2014/main" id="{8D6FB43B-A7C5-DBC1-C394-27131097C61D}"/>
              </a:ext>
            </a:extLst>
          </p:cNvPr>
          <p:cNvSpPr txBox="1"/>
          <p:nvPr/>
        </p:nvSpPr>
        <p:spPr>
          <a:xfrm>
            <a:off x="3127248" y="4536947"/>
            <a:ext cx="1087120" cy="340360"/>
          </a:xfrm>
          <a:prstGeom prst="rect">
            <a:avLst/>
          </a:prstGeom>
          <a:solidFill>
            <a:srgbClr val="006FC0">
              <a:alpha val="10195"/>
            </a:srgbClr>
          </a:solidFill>
        </p:spPr>
        <p:txBody>
          <a:bodyPr vert="horz" wrap="square" lIns="0" tIns="33019" rIns="0" bIns="0" rtlCol="0">
            <a:spAutoFit/>
          </a:bodyPr>
          <a:lstStyle/>
          <a:p>
            <a:pPr marL="144780">
              <a:lnSpc>
                <a:spcPct val="100000"/>
              </a:lnSpc>
              <a:spcBef>
                <a:spcPts val="259"/>
              </a:spcBef>
            </a:pPr>
            <a:r>
              <a:rPr sz="1600" b="1" spc="-10" dirty="0">
                <a:solidFill>
                  <a:srgbClr val="2D75B6"/>
                </a:solidFill>
                <a:latin typeface="Yu Gothic UI"/>
                <a:cs typeface="Yu Gothic UI"/>
              </a:rPr>
              <a:t>gaussian</a:t>
            </a:r>
            <a:endParaRPr sz="1600" dirty="0">
              <a:latin typeface="Yu Gothic UI"/>
              <a:cs typeface="Yu Gothic UI"/>
            </a:endParaRPr>
          </a:p>
        </p:txBody>
      </p:sp>
      <p:sp>
        <p:nvSpPr>
          <p:cNvPr id="180" name="object 177">
            <a:extLst>
              <a:ext uri="{FF2B5EF4-FFF2-40B4-BE49-F238E27FC236}">
                <a16:creationId xmlns:a16="http://schemas.microsoft.com/office/drawing/2014/main" id="{0713E055-B2F7-1051-E144-108ACD06E27C}"/>
              </a:ext>
            </a:extLst>
          </p:cNvPr>
          <p:cNvSpPr txBox="1"/>
          <p:nvPr/>
        </p:nvSpPr>
        <p:spPr>
          <a:xfrm>
            <a:off x="5501766" y="4466335"/>
            <a:ext cx="49847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signal</a:t>
            </a:r>
            <a:endParaRPr sz="1600">
              <a:latin typeface="Calibri"/>
              <a:cs typeface="Calibri"/>
            </a:endParaRPr>
          </a:p>
        </p:txBody>
      </p:sp>
      <p:sp>
        <p:nvSpPr>
          <p:cNvPr id="181" name="object 178">
            <a:extLst>
              <a:ext uri="{FF2B5EF4-FFF2-40B4-BE49-F238E27FC236}">
                <a16:creationId xmlns:a16="http://schemas.microsoft.com/office/drawing/2014/main" id="{2812D623-9035-CB60-0773-C20D14A34509}"/>
              </a:ext>
            </a:extLst>
          </p:cNvPr>
          <p:cNvSpPr txBox="1"/>
          <p:nvPr/>
        </p:nvSpPr>
        <p:spPr>
          <a:xfrm>
            <a:off x="7767319" y="4466335"/>
            <a:ext cx="46672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noise</a:t>
            </a:r>
            <a:endParaRPr sz="1600">
              <a:latin typeface="Calibri"/>
              <a:cs typeface="Calibri"/>
            </a:endParaRPr>
          </a:p>
        </p:txBody>
      </p:sp>
      <p:sp>
        <p:nvSpPr>
          <p:cNvPr id="184" name="object 182">
            <a:extLst>
              <a:ext uri="{FF2B5EF4-FFF2-40B4-BE49-F238E27FC236}">
                <a16:creationId xmlns:a16="http://schemas.microsoft.com/office/drawing/2014/main" id="{50B0C05A-F032-F06F-5126-D200A2D59012}"/>
              </a:ext>
            </a:extLst>
          </p:cNvPr>
          <p:cNvSpPr txBox="1">
            <a:spLocks/>
          </p:cNvSpPr>
          <p:nvPr/>
        </p:nvSpPr>
        <p:spPr>
          <a:xfrm>
            <a:off x="11062716" y="6454537"/>
            <a:ext cx="250825" cy="186718"/>
          </a:xfrm>
          <a:prstGeom prst="rect">
            <a:avLst/>
          </a:prstGeom>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8745">
              <a:lnSpc>
                <a:spcPts val="1310"/>
              </a:lnSpc>
            </a:pPr>
            <a:endParaRPr lang="en-US" altLang="zh-CN" spc="-50" dirty="0"/>
          </a:p>
        </p:txBody>
      </p:sp>
      <p:pic>
        <p:nvPicPr>
          <p:cNvPr id="196" name="object 79">
            <a:extLst>
              <a:ext uri="{FF2B5EF4-FFF2-40B4-BE49-F238E27FC236}">
                <a16:creationId xmlns:a16="http://schemas.microsoft.com/office/drawing/2014/main" id="{786F0F55-1186-FD3C-5060-B6C6DE81C784}"/>
              </a:ext>
            </a:extLst>
          </p:cNvPr>
          <p:cNvPicPr/>
          <p:nvPr/>
        </p:nvPicPr>
        <p:blipFill>
          <a:blip r:embed="rId7">
            <a:extLst>
              <a:ext uri="{28A0092B-C50C-407E-A947-70E740481C1C}">
                <a14:useLocalDpi xmlns:a14="http://schemas.microsoft.com/office/drawing/2010/main" val="0"/>
              </a:ext>
            </a:extLst>
          </a:blip>
          <a:srcRect/>
          <a:stretch/>
        </p:blipFill>
        <p:spPr>
          <a:xfrm>
            <a:off x="7215822" y="1466816"/>
            <a:ext cx="960119" cy="960119"/>
          </a:xfrm>
          <a:prstGeom prst="rect">
            <a:avLst/>
          </a:prstGeom>
        </p:spPr>
      </p:pic>
      <p:pic>
        <p:nvPicPr>
          <p:cNvPr id="187" name="object 79">
            <a:extLst>
              <a:ext uri="{FF2B5EF4-FFF2-40B4-BE49-F238E27FC236}">
                <a16:creationId xmlns:a16="http://schemas.microsoft.com/office/drawing/2014/main" id="{CD07E8C8-1DD5-C4E8-390B-9F7FEFDF8B82}"/>
              </a:ext>
            </a:extLst>
          </p:cNvPr>
          <p:cNvPicPr/>
          <p:nvPr/>
        </p:nvPicPr>
        <p:blipFill>
          <a:blip r:embed="rId8">
            <a:extLst>
              <a:ext uri="{28A0092B-C50C-407E-A947-70E740481C1C}">
                <a14:useLocalDpi xmlns:a14="http://schemas.microsoft.com/office/drawing/2010/main" val="0"/>
              </a:ext>
            </a:extLst>
          </a:blip>
          <a:srcRect/>
          <a:stretch/>
        </p:blipFill>
        <p:spPr>
          <a:xfrm>
            <a:off x="3934365" y="1456181"/>
            <a:ext cx="960119" cy="960119"/>
          </a:xfrm>
          <a:prstGeom prst="rect">
            <a:avLst/>
          </a:prstGeom>
        </p:spPr>
      </p:pic>
      <p:grpSp>
        <p:nvGrpSpPr>
          <p:cNvPr id="198" name="object 97">
            <a:extLst>
              <a:ext uri="{FF2B5EF4-FFF2-40B4-BE49-F238E27FC236}">
                <a16:creationId xmlns:a16="http://schemas.microsoft.com/office/drawing/2014/main" id="{B634D298-DD39-2ACF-C0D2-A28F49372A32}"/>
              </a:ext>
            </a:extLst>
          </p:cNvPr>
          <p:cNvGrpSpPr/>
          <p:nvPr/>
        </p:nvGrpSpPr>
        <p:grpSpPr>
          <a:xfrm>
            <a:off x="5819323" y="2312454"/>
            <a:ext cx="417600" cy="419305"/>
            <a:chOff x="3121440" y="1179020"/>
            <a:chExt cx="586740" cy="588469"/>
          </a:xfrm>
        </p:grpSpPr>
        <p:pic>
          <p:nvPicPr>
            <p:cNvPr id="199" name="object 98">
              <a:extLst>
                <a:ext uri="{FF2B5EF4-FFF2-40B4-BE49-F238E27FC236}">
                  <a16:creationId xmlns:a16="http://schemas.microsoft.com/office/drawing/2014/main" id="{D33436E1-6316-EEF9-968B-3DAEB003269A}"/>
                </a:ext>
              </a:extLst>
            </p:cNvPr>
            <p:cNvPicPr/>
            <p:nvPr/>
          </p:nvPicPr>
          <p:blipFill>
            <a:blip r:embed="rId5" cstate="print"/>
            <a:stretch>
              <a:fillRect/>
            </a:stretch>
          </p:blipFill>
          <p:spPr>
            <a:xfrm>
              <a:off x="3125356" y="1179020"/>
              <a:ext cx="574682" cy="570662"/>
            </a:xfrm>
            <a:prstGeom prst="rect">
              <a:avLst/>
            </a:prstGeom>
          </p:spPr>
        </p:pic>
        <p:sp>
          <p:nvSpPr>
            <p:cNvPr id="200" name="object 99">
              <a:extLst>
                <a:ext uri="{FF2B5EF4-FFF2-40B4-BE49-F238E27FC236}">
                  <a16:creationId xmlns:a16="http://schemas.microsoft.com/office/drawing/2014/main" id="{3A8D7C18-09F6-4A31-215C-A5DB87C6207A}"/>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201" name="object 100">
              <a:extLst>
                <a:ext uri="{FF2B5EF4-FFF2-40B4-BE49-F238E27FC236}">
                  <a16:creationId xmlns:a16="http://schemas.microsoft.com/office/drawing/2014/main" id="{36652508-E1A8-66CE-7EF2-C8D572E11241}"/>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202" name="object 101">
              <a:extLst>
                <a:ext uri="{FF2B5EF4-FFF2-40B4-BE49-F238E27FC236}">
                  <a16:creationId xmlns:a16="http://schemas.microsoft.com/office/drawing/2014/main" id="{AAB7C6CB-C9C9-08E5-D21F-A4E6F5BFC086}"/>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B835BD14-289B-DE52-1A31-9BD31FF5878E}"/>
                  </a:ext>
                </a:extLst>
              </p:cNvPr>
              <p:cNvSpPr txBox="1"/>
              <p:nvPr/>
            </p:nvSpPr>
            <p:spPr>
              <a:xfrm>
                <a:off x="2335034" y="2399964"/>
                <a:ext cx="2910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209" name="文本框 208">
                <a:extLst>
                  <a:ext uri="{FF2B5EF4-FFF2-40B4-BE49-F238E27FC236}">
                    <a16:creationId xmlns:a16="http://schemas.microsoft.com/office/drawing/2014/main" id="{B835BD14-289B-DE52-1A31-9BD31FF5878E}"/>
                  </a:ext>
                </a:extLst>
              </p:cNvPr>
              <p:cNvSpPr txBox="1">
                <a:spLocks noRot="1" noChangeAspect="1" noMove="1" noResize="1" noEditPoints="1" noAdjustHandles="1" noChangeArrowheads="1" noChangeShapeType="1" noTextEdit="1"/>
              </p:cNvSpPr>
              <p:nvPr/>
            </p:nvSpPr>
            <p:spPr>
              <a:xfrm>
                <a:off x="2335034" y="2399964"/>
                <a:ext cx="291042" cy="276999"/>
              </a:xfrm>
              <a:prstGeom prst="rect">
                <a:avLst/>
              </a:prstGeom>
              <a:blipFill>
                <a:blip r:embed="rId9"/>
                <a:stretch>
                  <a:fillRect l="-10417" r="-6250"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0" name="文本框 209">
                <a:extLst>
                  <a:ext uri="{FF2B5EF4-FFF2-40B4-BE49-F238E27FC236}">
                    <a16:creationId xmlns:a16="http://schemas.microsoft.com/office/drawing/2014/main" id="{D6D6AB65-7D49-8769-7F22-605AF100DA39}"/>
                  </a:ext>
                </a:extLst>
              </p:cNvPr>
              <p:cNvSpPr txBox="1"/>
              <p:nvPr/>
            </p:nvSpPr>
            <p:spPr>
              <a:xfrm>
                <a:off x="4270595" y="2399964"/>
                <a:ext cx="4208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10" name="文本框 209">
                <a:extLst>
                  <a:ext uri="{FF2B5EF4-FFF2-40B4-BE49-F238E27FC236}">
                    <a16:creationId xmlns:a16="http://schemas.microsoft.com/office/drawing/2014/main" id="{D6D6AB65-7D49-8769-7F22-605AF100DA39}"/>
                  </a:ext>
                </a:extLst>
              </p:cNvPr>
              <p:cNvSpPr txBox="1">
                <a:spLocks noRot="1" noChangeAspect="1" noMove="1" noResize="1" noEditPoints="1" noAdjustHandles="1" noChangeArrowheads="1" noChangeShapeType="1" noTextEdit="1"/>
              </p:cNvSpPr>
              <p:nvPr/>
            </p:nvSpPr>
            <p:spPr>
              <a:xfrm>
                <a:off x="4270595" y="2399964"/>
                <a:ext cx="420884" cy="276999"/>
              </a:xfrm>
              <a:prstGeom prst="rect">
                <a:avLst/>
              </a:prstGeom>
              <a:blipFill>
                <a:blip r:embed="rId10"/>
                <a:stretch>
                  <a:fillRect l="-7246" r="-2899"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1" name="文本框 210">
                <a:extLst>
                  <a:ext uri="{FF2B5EF4-FFF2-40B4-BE49-F238E27FC236}">
                    <a16:creationId xmlns:a16="http://schemas.microsoft.com/office/drawing/2014/main" id="{CAD10B9D-7E59-9ECB-7995-37CF54157603}"/>
                  </a:ext>
                </a:extLst>
              </p:cNvPr>
              <p:cNvSpPr txBox="1"/>
              <p:nvPr/>
            </p:nvSpPr>
            <p:spPr>
              <a:xfrm>
                <a:off x="7550360" y="2348755"/>
                <a:ext cx="271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11" name="文本框 210">
                <a:extLst>
                  <a:ext uri="{FF2B5EF4-FFF2-40B4-BE49-F238E27FC236}">
                    <a16:creationId xmlns:a16="http://schemas.microsoft.com/office/drawing/2014/main" id="{CAD10B9D-7E59-9ECB-7995-37CF54157603}"/>
                  </a:ext>
                </a:extLst>
              </p:cNvPr>
              <p:cNvSpPr txBox="1">
                <a:spLocks noRot="1" noChangeAspect="1" noMove="1" noResize="1" noEditPoints="1" noAdjustHandles="1" noChangeArrowheads="1" noChangeShapeType="1" noTextEdit="1"/>
              </p:cNvSpPr>
              <p:nvPr/>
            </p:nvSpPr>
            <p:spPr>
              <a:xfrm>
                <a:off x="7550360" y="2348755"/>
                <a:ext cx="271485" cy="276999"/>
              </a:xfrm>
              <a:prstGeom prst="rect">
                <a:avLst/>
              </a:prstGeom>
              <a:blipFill>
                <a:blip r:embed="rId11"/>
                <a:stretch>
                  <a:fillRect l="-11364" r="-454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2" name="文本框 211">
                <a:extLst>
                  <a:ext uri="{FF2B5EF4-FFF2-40B4-BE49-F238E27FC236}">
                    <a16:creationId xmlns:a16="http://schemas.microsoft.com/office/drawing/2014/main" id="{2D0FD732-1BFC-08C3-5B72-B54103B25E5E}"/>
                  </a:ext>
                </a:extLst>
              </p:cNvPr>
              <p:cNvSpPr txBox="1"/>
              <p:nvPr/>
            </p:nvSpPr>
            <p:spPr>
              <a:xfrm>
                <a:off x="9602006" y="2399964"/>
                <a:ext cx="310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oMath>
                  </m:oMathPara>
                </a14:m>
                <a:endParaRPr lang="zh-CN" altLang="en-US" dirty="0"/>
              </a:p>
            </p:txBody>
          </p:sp>
        </mc:Choice>
        <mc:Fallback xmlns="">
          <p:sp>
            <p:nvSpPr>
              <p:cNvPr id="212" name="文本框 211">
                <a:extLst>
                  <a:ext uri="{FF2B5EF4-FFF2-40B4-BE49-F238E27FC236}">
                    <a16:creationId xmlns:a16="http://schemas.microsoft.com/office/drawing/2014/main" id="{2D0FD732-1BFC-08C3-5B72-B54103B25E5E}"/>
                  </a:ext>
                </a:extLst>
              </p:cNvPr>
              <p:cNvSpPr txBox="1">
                <a:spLocks noRot="1" noChangeAspect="1" noMove="1" noResize="1" noEditPoints="1" noAdjustHandles="1" noChangeArrowheads="1" noChangeShapeType="1" noTextEdit="1"/>
              </p:cNvSpPr>
              <p:nvPr/>
            </p:nvSpPr>
            <p:spPr>
              <a:xfrm>
                <a:off x="9602006" y="2399964"/>
                <a:ext cx="310726" cy="276999"/>
              </a:xfrm>
              <a:prstGeom prst="rect">
                <a:avLst/>
              </a:prstGeom>
              <a:blipFill>
                <a:blip r:embed="rId12"/>
                <a:stretch>
                  <a:fillRect l="-9804" r="-3922"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文本框 212">
                <a:extLst>
                  <a:ext uri="{FF2B5EF4-FFF2-40B4-BE49-F238E27FC236}">
                    <a16:creationId xmlns:a16="http://schemas.microsoft.com/office/drawing/2014/main" id="{07914B10-FD49-48A0-4095-CCA3768BE901}"/>
                  </a:ext>
                </a:extLst>
              </p:cNvPr>
              <p:cNvSpPr txBox="1"/>
              <p:nvPr/>
            </p:nvSpPr>
            <p:spPr>
              <a:xfrm>
                <a:off x="5487468" y="1484100"/>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213" name="文本框 212">
                <a:extLst>
                  <a:ext uri="{FF2B5EF4-FFF2-40B4-BE49-F238E27FC236}">
                    <a16:creationId xmlns:a16="http://schemas.microsoft.com/office/drawing/2014/main" id="{07914B10-FD49-48A0-4095-CCA3768BE901}"/>
                  </a:ext>
                </a:extLst>
              </p:cNvPr>
              <p:cNvSpPr txBox="1">
                <a:spLocks noRot="1" noChangeAspect="1" noMove="1" noResize="1" noEditPoints="1" noAdjustHandles="1" noChangeArrowheads="1" noChangeShapeType="1" noTextEdit="1"/>
              </p:cNvSpPr>
              <p:nvPr/>
            </p:nvSpPr>
            <p:spPr>
              <a:xfrm>
                <a:off x="5487468" y="1484100"/>
                <a:ext cx="1217064" cy="307777"/>
              </a:xfrm>
              <a:prstGeom prst="rect">
                <a:avLst/>
              </a:prstGeom>
              <a:blipFill>
                <a:blip r:embed="rId13"/>
                <a:stretch>
                  <a:fillRect l="-4000" t="-1961" r="-7000" b="-33333"/>
                </a:stretch>
              </a:blipFill>
            </p:spPr>
            <p:txBody>
              <a:bodyPr/>
              <a:lstStyle/>
              <a:p>
                <a:r>
                  <a:rPr lang="zh-CN" altLang="en-US">
                    <a:noFill/>
                  </a:rPr>
                  <a:t> </a:t>
                </a:r>
              </a:p>
            </p:txBody>
          </p:sp>
        </mc:Fallback>
      </mc:AlternateContent>
      <p:sp>
        <p:nvSpPr>
          <p:cNvPr id="214" name="椭圆 213">
            <a:extLst>
              <a:ext uri="{FF2B5EF4-FFF2-40B4-BE49-F238E27FC236}">
                <a16:creationId xmlns:a16="http://schemas.microsoft.com/office/drawing/2014/main" id="{3CEE3868-10FE-430A-DA57-4CAD37B2B7BE}"/>
              </a:ext>
            </a:extLst>
          </p:cNvPr>
          <p:cNvSpPr/>
          <p:nvPr/>
        </p:nvSpPr>
        <p:spPr>
          <a:xfrm>
            <a:off x="5943980"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5" name="箭头: 下 214">
            <a:extLst>
              <a:ext uri="{FF2B5EF4-FFF2-40B4-BE49-F238E27FC236}">
                <a16:creationId xmlns:a16="http://schemas.microsoft.com/office/drawing/2014/main" id="{9D83E783-C17F-C224-16A7-B943D987356A}"/>
              </a:ext>
            </a:extLst>
          </p:cNvPr>
          <p:cNvSpPr/>
          <p:nvPr/>
        </p:nvSpPr>
        <p:spPr>
          <a:xfrm>
            <a:off x="6013484" y="2720590"/>
            <a:ext cx="71838"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箭头: 下 215">
            <a:extLst>
              <a:ext uri="{FF2B5EF4-FFF2-40B4-BE49-F238E27FC236}">
                <a16:creationId xmlns:a16="http://schemas.microsoft.com/office/drawing/2014/main" id="{ECBBCF7F-E2DC-4C3B-B1C1-F45519316B5E}"/>
              </a:ext>
            </a:extLst>
          </p:cNvPr>
          <p:cNvSpPr/>
          <p:nvPr/>
        </p:nvSpPr>
        <p:spPr>
          <a:xfrm rot="16200000" flipH="1">
            <a:off x="5158210" y="2355195"/>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9DBB62EA-B1F9-2985-118A-59D551F763A8}"/>
              </a:ext>
            </a:extLst>
          </p:cNvPr>
          <p:cNvSpPr/>
          <p:nvPr/>
        </p:nvSpPr>
        <p:spPr>
          <a:xfrm>
            <a:off x="4458177" y="2690507"/>
            <a:ext cx="45719" cy="418782"/>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0" name="文本框 219">
                <a:extLst>
                  <a:ext uri="{FF2B5EF4-FFF2-40B4-BE49-F238E27FC236}">
                    <a16:creationId xmlns:a16="http://schemas.microsoft.com/office/drawing/2014/main" id="{CBAC61A3-BF9C-1BD5-2AD2-A3F1C2004EE9}"/>
                  </a:ext>
                </a:extLst>
              </p:cNvPr>
              <p:cNvSpPr txBox="1"/>
              <p:nvPr/>
            </p:nvSpPr>
            <p:spPr>
              <a:xfrm>
                <a:off x="4622049" y="3749260"/>
                <a:ext cx="540789"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0" i="1" smtClean="0">
                              <a:latin typeface="Cambria Math" panose="02040503050406030204" pitchFamily="18" charset="0"/>
                            </a:rPr>
                          </m:ctrlPr>
                        </m:radPr>
                        <m:deg/>
                        <m:e>
                          <m:sSub>
                            <m:sSubPr>
                              <m:ctrlPr>
                                <a:rPr lang="en-US" altLang="zh-CN" sz="2200" i="1" smtClean="0">
                                  <a:latin typeface="Cambria Math" panose="02040503050406030204" pitchFamily="18" charset="0"/>
                                </a:rPr>
                              </m:ctrlPr>
                            </m:sSubPr>
                            <m:e>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oMath>
                  </m:oMathPara>
                </a14:m>
                <a:endParaRPr lang="zh-CN" altLang="en-US" sz="2200" dirty="0"/>
              </a:p>
            </p:txBody>
          </p:sp>
        </mc:Choice>
        <mc:Fallback xmlns="">
          <p:sp>
            <p:nvSpPr>
              <p:cNvPr id="220" name="文本框 219">
                <a:extLst>
                  <a:ext uri="{FF2B5EF4-FFF2-40B4-BE49-F238E27FC236}">
                    <a16:creationId xmlns:a16="http://schemas.microsoft.com/office/drawing/2014/main" id="{CBAC61A3-BF9C-1BD5-2AD2-A3F1C2004EE9}"/>
                  </a:ext>
                </a:extLst>
              </p:cNvPr>
              <p:cNvSpPr txBox="1">
                <a:spLocks noRot="1" noChangeAspect="1" noMove="1" noResize="1" noEditPoints="1" noAdjustHandles="1" noChangeArrowheads="1" noChangeShapeType="1" noTextEdit="1"/>
              </p:cNvSpPr>
              <p:nvPr/>
            </p:nvSpPr>
            <p:spPr>
              <a:xfrm>
                <a:off x="4622049" y="3749260"/>
                <a:ext cx="540789" cy="339837"/>
              </a:xfrm>
              <a:prstGeom prst="rect">
                <a:avLst/>
              </a:prstGeom>
              <a:blipFill>
                <a:blip r:embed="rId14"/>
                <a:stretch>
                  <a:fillRect r="-2247" b="-12500"/>
                </a:stretch>
              </a:blipFill>
            </p:spPr>
            <p:txBody>
              <a:bodyPr/>
              <a:lstStyle/>
              <a:p>
                <a:r>
                  <a:rPr lang="zh-CN" altLang="en-US">
                    <a:noFill/>
                  </a:rPr>
                  <a:t> </a:t>
                </a:r>
              </a:p>
            </p:txBody>
          </p:sp>
        </mc:Fallback>
      </mc:AlternateContent>
      <p:sp>
        <p:nvSpPr>
          <p:cNvPr id="221" name="箭头: 下 220">
            <a:extLst>
              <a:ext uri="{FF2B5EF4-FFF2-40B4-BE49-F238E27FC236}">
                <a16:creationId xmlns:a16="http://schemas.microsoft.com/office/drawing/2014/main" id="{048B3772-CECC-B273-E9DD-D41FBB903606}"/>
              </a:ext>
            </a:extLst>
          </p:cNvPr>
          <p:cNvSpPr/>
          <p:nvPr/>
        </p:nvSpPr>
        <p:spPr>
          <a:xfrm rot="10800000">
            <a:off x="7636680" y="2625754"/>
            <a:ext cx="71838"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2" name="矩形 221">
            <a:extLst>
              <a:ext uri="{FF2B5EF4-FFF2-40B4-BE49-F238E27FC236}">
                <a16:creationId xmlns:a16="http://schemas.microsoft.com/office/drawing/2014/main" id="{5A4519C6-A3AB-F243-9292-10BD90BCA1B9}"/>
              </a:ext>
            </a:extLst>
          </p:cNvPr>
          <p:cNvSpPr/>
          <p:nvPr/>
        </p:nvSpPr>
        <p:spPr>
          <a:xfrm>
            <a:off x="6149251" y="3070499"/>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3" name="文本框 222">
                <a:extLst>
                  <a:ext uri="{FF2B5EF4-FFF2-40B4-BE49-F238E27FC236}">
                    <a16:creationId xmlns:a16="http://schemas.microsoft.com/office/drawing/2014/main" id="{B2E38161-5C00-9186-41E9-39F59B05F39B}"/>
                  </a:ext>
                </a:extLst>
              </p:cNvPr>
              <p:cNvSpPr txBox="1"/>
              <p:nvPr/>
            </p:nvSpPr>
            <p:spPr>
              <a:xfrm>
                <a:off x="6231127" y="2321561"/>
                <a:ext cx="86357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i="1" smtClean="0">
                              <a:latin typeface="Cambria Math" panose="02040503050406030204" pitchFamily="18" charset="0"/>
                            </a:rPr>
                          </m:ctrlPr>
                        </m:radPr>
                        <m:deg/>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1−</m:t>
                              </m:r>
                              <m:r>
                                <a:rPr lang="zh-CN" altLang="en-US" i="1" smtClean="0">
                                  <a:latin typeface="Cambria Math" panose="02040503050406030204" pitchFamily="18" charset="0"/>
                                </a:rPr>
                                <m:t>𝛼</m:t>
                              </m:r>
                            </m:e>
                            <m:sub>
                              <m:r>
                                <a:rPr lang="en-US" altLang="zh-CN" b="0" i="1" smtClean="0">
                                  <a:latin typeface="Cambria Math" panose="02040503050406030204" pitchFamily="18" charset="0"/>
                                </a:rPr>
                                <m:t>𝑡</m:t>
                              </m:r>
                            </m:sub>
                          </m:sSub>
                        </m:e>
                      </m:rad>
                    </m:oMath>
                  </m:oMathPara>
                </a14:m>
                <a:endParaRPr lang="zh-CN" altLang="en-US" dirty="0"/>
              </a:p>
            </p:txBody>
          </p:sp>
        </mc:Choice>
        <mc:Fallback xmlns="">
          <p:sp>
            <p:nvSpPr>
              <p:cNvPr id="223" name="文本框 222">
                <a:extLst>
                  <a:ext uri="{FF2B5EF4-FFF2-40B4-BE49-F238E27FC236}">
                    <a16:creationId xmlns:a16="http://schemas.microsoft.com/office/drawing/2014/main" id="{B2E38161-5C00-9186-41E9-39F59B05F39B}"/>
                  </a:ext>
                </a:extLst>
              </p:cNvPr>
              <p:cNvSpPr txBox="1">
                <a:spLocks noRot="1" noChangeAspect="1" noMove="1" noResize="1" noEditPoints="1" noAdjustHandles="1" noChangeArrowheads="1" noChangeShapeType="1" noTextEdit="1"/>
              </p:cNvSpPr>
              <p:nvPr/>
            </p:nvSpPr>
            <p:spPr>
              <a:xfrm>
                <a:off x="6231127" y="2321561"/>
                <a:ext cx="863570" cy="335413"/>
              </a:xfrm>
              <a:prstGeom prst="rect">
                <a:avLst/>
              </a:prstGeom>
              <a:blipFill>
                <a:blip r:embed="rId15"/>
                <a:stretch>
                  <a:fillRect r="-704" b="-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4" name="文本框 223">
                <a:extLst>
                  <a:ext uri="{FF2B5EF4-FFF2-40B4-BE49-F238E27FC236}">
                    <a16:creationId xmlns:a16="http://schemas.microsoft.com/office/drawing/2014/main" id="{038B0F17-AD52-97B5-57FC-367B737EAAD1}"/>
                  </a:ext>
                </a:extLst>
              </p:cNvPr>
              <p:cNvSpPr txBox="1"/>
              <p:nvPr/>
            </p:nvSpPr>
            <p:spPr>
              <a:xfrm>
                <a:off x="6514293" y="3749260"/>
                <a:ext cx="1055930" cy="4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0" i="1" smtClean="0">
                              <a:latin typeface="Cambria Math" panose="02040503050406030204" pitchFamily="18" charset="0"/>
                            </a:rPr>
                          </m:ctrlPr>
                        </m:radPr>
                        <m:deg/>
                        <m:e>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1−</m:t>
                              </m:r>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oMath>
                  </m:oMathPara>
                </a14:m>
                <a:endParaRPr lang="zh-CN" altLang="en-US" sz="2200" dirty="0"/>
              </a:p>
            </p:txBody>
          </p:sp>
        </mc:Choice>
        <mc:Fallback xmlns="">
          <p:sp>
            <p:nvSpPr>
              <p:cNvPr id="224" name="文本框 223">
                <a:extLst>
                  <a:ext uri="{FF2B5EF4-FFF2-40B4-BE49-F238E27FC236}">
                    <a16:creationId xmlns:a16="http://schemas.microsoft.com/office/drawing/2014/main" id="{038B0F17-AD52-97B5-57FC-367B737EAAD1}"/>
                  </a:ext>
                </a:extLst>
              </p:cNvPr>
              <p:cNvSpPr txBox="1">
                <a:spLocks noRot="1" noChangeAspect="1" noMove="1" noResize="1" noEditPoints="1" noAdjustHandles="1" noChangeArrowheads="1" noChangeShapeType="1" noTextEdit="1"/>
              </p:cNvSpPr>
              <p:nvPr/>
            </p:nvSpPr>
            <p:spPr>
              <a:xfrm>
                <a:off x="6514293" y="3749260"/>
                <a:ext cx="1055930" cy="409984"/>
              </a:xfrm>
              <a:prstGeom prst="rect">
                <a:avLst/>
              </a:prstGeom>
              <a:blipFill>
                <a:blip r:embed="rId16"/>
                <a:stretch>
                  <a:fillRect/>
                </a:stretch>
              </a:blipFill>
            </p:spPr>
            <p:txBody>
              <a:bodyPr/>
              <a:lstStyle/>
              <a:p>
                <a:r>
                  <a:rPr lang="zh-CN" altLang="en-US">
                    <a:noFill/>
                  </a:rPr>
                  <a:t> </a:t>
                </a:r>
              </a:p>
            </p:txBody>
          </p:sp>
        </mc:Fallback>
      </mc:AlternateContent>
      <p:sp>
        <p:nvSpPr>
          <p:cNvPr id="227" name="矩形: 圆角 226">
            <a:extLst>
              <a:ext uri="{FF2B5EF4-FFF2-40B4-BE49-F238E27FC236}">
                <a16:creationId xmlns:a16="http://schemas.microsoft.com/office/drawing/2014/main" id="{DC8CEF31-7856-0F13-62F2-C953B44E2FAC}"/>
              </a:ext>
            </a:extLst>
          </p:cNvPr>
          <p:cNvSpPr/>
          <p:nvPr/>
        </p:nvSpPr>
        <p:spPr>
          <a:xfrm>
            <a:off x="509727" y="3468880"/>
            <a:ext cx="2274570" cy="2573274"/>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8" name="文本框 227">
                <a:extLst>
                  <a:ext uri="{FF2B5EF4-FFF2-40B4-BE49-F238E27FC236}">
                    <a16:creationId xmlns:a16="http://schemas.microsoft.com/office/drawing/2014/main" id="{4E6A897D-24A7-0C34-E2DA-91E18D5D3516}"/>
                  </a:ext>
                </a:extLst>
              </p:cNvPr>
              <p:cNvSpPr txBox="1"/>
              <p:nvPr/>
            </p:nvSpPr>
            <p:spPr>
              <a:xfrm>
                <a:off x="890024" y="3749260"/>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𝓏</m:t>
                      </m:r>
                      <m:r>
                        <a:rPr lang="en-US" altLang="zh-CN" b="0" i="1" smtClean="0">
                          <a:latin typeface="Cambria Math" panose="02040503050406030204" pitchFamily="18" charset="0"/>
                        </a:rPr>
                        <m:t> ~ </m:t>
                      </m:r>
                      <m:r>
                        <a:rPr lang="zh-CN" altLang="en-US" b="0" i="1" smtClean="0">
                          <a:latin typeface="Cambria Math" panose="02040503050406030204" pitchFamily="18" charset="0"/>
                        </a:rPr>
                        <m:t>𝒩</m:t>
                      </m:r>
                      <m:r>
                        <a:rPr lang="en-US" altLang="zh-CN" b="0" i="1" smtClean="0">
                          <a:latin typeface="Cambria Math" panose="02040503050406030204" pitchFamily="18" charset="0"/>
                        </a:rPr>
                        <m:t>(</m:t>
                      </m:r>
                      <m:r>
                        <a:rPr lang="zh-CN" altLang="en-US" b="0" i="1" smtClean="0">
                          <a:latin typeface="Cambria Math" panose="02040503050406030204" pitchFamily="18" charset="0"/>
                        </a:rPr>
                        <m:t>𝜇</m:t>
                      </m:r>
                      <m:r>
                        <a:rPr lang="en-US" altLang="zh-CN" b="0" i="1" smtClean="0">
                          <a:latin typeface="Cambria Math" panose="02040503050406030204" pitchFamily="18" charset="0"/>
                        </a:rPr>
                        <m:t>, </m:t>
                      </m:r>
                      <m:r>
                        <a:rPr lang="zh-CN" altLang="en-US" b="0" i="1" smtClean="0">
                          <a:latin typeface="Cambria Math" panose="02040503050406030204" pitchFamily="18" charset="0"/>
                        </a:rPr>
                        <m:t>𝜎</m:t>
                      </m:r>
                      <m:r>
                        <a:rPr lang="en-US" altLang="zh-CN" b="0" i="1" baseline="30000" smtClean="0">
                          <a:latin typeface="Cambria Math" panose="02040503050406030204" pitchFamily="18" charset="0"/>
                        </a:rPr>
                        <m:t>2</m:t>
                      </m:r>
                      <m:r>
                        <a:rPr lang="en-US" altLang="zh-CN" b="0" i="1" smtClean="0">
                          <a:latin typeface="Cambria Math" panose="02040503050406030204" pitchFamily="18" charset="0"/>
                        </a:rPr>
                        <m:t>)</m:t>
                      </m:r>
                    </m:oMath>
                  </m:oMathPara>
                </a14:m>
                <a:endParaRPr lang="zh-CN" altLang="en-US" dirty="0"/>
              </a:p>
            </p:txBody>
          </p:sp>
        </mc:Choice>
        <mc:Fallback xmlns="">
          <p:sp>
            <p:nvSpPr>
              <p:cNvPr id="228" name="文本框 227">
                <a:extLst>
                  <a:ext uri="{FF2B5EF4-FFF2-40B4-BE49-F238E27FC236}">
                    <a16:creationId xmlns:a16="http://schemas.microsoft.com/office/drawing/2014/main" id="{4E6A897D-24A7-0C34-E2DA-91E18D5D3516}"/>
                  </a:ext>
                </a:extLst>
              </p:cNvPr>
              <p:cNvSpPr txBox="1">
                <a:spLocks noRot="1" noChangeAspect="1" noMove="1" noResize="1" noEditPoints="1" noAdjustHandles="1" noChangeArrowheads="1" noChangeShapeType="1" noTextEdit="1"/>
              </p:cNvSpPr>
              <p:nvPr/>
            </p:nvSpPr>
            <p:spPr>
              <a:xfrm>
                <a:off x="890024" y="3749260"/>
                <a:ext cx="1736052" cy="369332"/>
              </a:xfrm>
              <a:prstGeom prst="rect">
                <a:avLst/>
              </a:prstGeom>
              <a:blipFill>
                <a:blip r:embed="rId1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9" name="文本框 228">
                <a:extLst>
                  <a:ext uri="{FF2B5EF4-FFF2-40B4-BE49-F238E27FC236}">
                    <a16:creationId xmlns:a16="http://schemas.microsoft.com/office/drawing/2014/main" id="{4F38D11A-3D3D-22A5-1770-ED287407FB3D}"/>
                  </a:ext>
                </a:extLst>
              </p:cNvPr>
              <p:cNvSpPr txBox="1"/>
              <p:nvPr/>
            </p:nvSpPr>
            <p:spPr>
              <a:xfrm>
                <a:off x="876899" y="4258154"/>
                <a:ext cx="1736052"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𝓏</m:t>
                          </m:r>
                          <m:r>
                            <a:rPr lang="en-US" altLang="zh-CN" i="1">
                              <a:latin typeface="Cambria Math" panose="02040503050406030204" pitchFamily="18" charset="0"/>
                            </a:rPr>
                            <m:t>−</m:t>
                          </m:r>
                          <m:r>
                            <a:rPr lang="zh-CN" altLang="en-US" i="1">
                              <a:latin typeface="Cambria Math" panose="02040503050406030204" pitchFamily="18" charset="0"/>
                            </a:rPr>
                            <m:t>𝜇</m:t>
                          </m:r>
                          <m:r>
                            <m:rPr>
                              <m:nor/>
                            </m:rPr>
                            <a:rPr lang="zh-CN" altLang="en-US" dirty="0"/>
                            <m:t> </m:t>
                          </m:r>
                        </m:num>
                        <m:den>
                          <m:r>
                            <a:rPr lang="zh-CN" altLang="en-US" i="1" smtClean="0">
                              <a:latin typeface="Cambria Math" panose="02040503050406030204" pitchFamily="18" charset="0"/>
                            </a:rPr>
                            <m:t>𝜎</m:t>
                          </m:r>
                        </m:den>
                      </m:f>
                      <m:r>
                        <a:rPr lang="en-US" altLang="zh-CN" b="0" i="1" smtClean="0">
                          <a:latin typeface="Cambria Math" panose="02040503050406030204" pitchFamily="18" charset="0"/>
                        </a:rPr>
                        <m:t> ~ </m:t>
                      </m:r>
                      <m:r>
                        <a:rPr lang="zh-CN" altLang="en-US" i="1">
                          <a:latin typeface="Cambria Math" panose="02040503050406030204" pitchFamily="18" charset="0"/>
                        </a:rPr>
                        <m:t>𝒩</m:t>
                      </m:r>
                      <m:r>
                        <a:rPr lang="en-US" altLang="zh-CN" i="1">
                          <a:latin typeface="Cambria Math" panose="02040503050406030204" pitchFamily="18" charset="0"/>
                        </a:rPr>
                        <m:t>(</m:t>
                      </m:r>
                      <m:r>
                        <a:rPr lang="en-US" altLang="zh-CN" b="0" i="1" smtClean="0">
                          <a:latin typeface="Cambria Math" panose="02040503050406030204" pitchFamily="18" charset="0"/>
                        </a:rPr>
                        <m:t>0, 1</m:t>
                      </m:r>
                      <m:r>
                        <a:rPr lang="en-US" altLang="zh-CN" i="1">
                          <a:latin typeface="Cambria Math" panose="02040503050406030204" pitchFamily="18" charset="0"/>
                        </a:rPr>
                        <m:t>)</m:t>
                      </m:r>
                    </m:oMath>
                  </m:oMathPara>
                </a14:m>
                <a:endParaRPr lang="zh-CN" altLang="en-US" dirty="0"/>
              </a:p>
            </p:txBody>
          </p:sp>
        </mc:Choice>
        <mc:Fallback xmlns="">
          <p:sp>
            <p:nvSpPr>
              <p:cNvPr id="229" name="文本框 228">
                <a:extLst>
                  <a:ext uri="{FF2B5EF4-FFF2-40B4-BE49-F238E27FC236}">
                    <a16:creationId xmlns:a16="http://schemas.microsoft.com/office/drawing/2014/main" id="{4F38D11A-3D3D-22A5-1770-ED287407FB3D}"/>
                  </a:ext>
                </a:extLst>
              </p:cNvPr>
              <p:cNvSpPr txBox="1">
                <a:spLocks noRot="1" noChangeAspect="1" noMove="1" noResize="1" noEditPoints="1" noAdjustHandles="1" noChangeArrowheads="1" noChangeShapeType="1" noTextEdit="1"/>
              </p:cNvSpPr>
              <p:nvPr/>
            </p:nvSpPr>
            <p:spPr>
              <a:xfrm>
                <a:off x="876899" y="4258154"/>
                <a:ext cx="1736052" cy="4744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0" name="文本框 229">
                <a:extLst>
                  <a:ext uri="{FF2B5EF4-FFF2-40B4-BE49-F238E27FC236}">
                    <a16:creationId xmlns:a16="http://schemas.microsoft.com/office/drawing/2014/main" id="{CFE7D05A-C46A-E3F0-FF09-807B3A298C3D}"/>
                  </a:ext>
                </a:extLst>
              </p:cNvPr>
              <p:cNvSpPr txBox="1"/>
              <p:nvPr/>
            </p:nvSpPr>
            <p:spPr>
              <a:xfrm>
                <a:off x="387506" y="4872141"/>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i="1" smtClean="0">
                          <a:latin typeface="Cambria Math" panose="02040503050406030204" pitchFamily="18" charset="0"/>
                          <a:ea typeface="Cambria Math" panose="02040503050406030204" pitchFamily="18" charset="0"/>
                        </a:rPr>
                        <m:t>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𝜙</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𝜎</m:t>
                          </m:r>
                        </m:e>
                        <m:sub>
                          <m:r>
                            <a:rPr lang="zh-CN" altLang="en-US"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oMath>
                  </m:oMathPara>
                </a14:m>
                <a:endParaRPr lang="en-US" altLang="zh-CN" i="1" dirty="0">
                  <a:latin typeface="Cambria Math" panose="02040503050406030204" pitchFamily="18" charset="0"/>
                  <a:ea typeface="Cambria Math" panose="02040503050406030204" pitchFamily="18" charset="0"/>
                </a:endParaRPr>
              </a:p>
            </p:txBody>
          </p:sp>
        </mc:Choice>
        <mc:Fallback xmlns="">
          <p:sp>
            <p:nvSpPr>
              <p:cNvPr id="230" name="文本框 229">
                <a:extLst>
                  <a:ext uri="{FF2B5EF4-FFF2-40B4-BE49-F238E27FC236}">
                    <a16:creationId xmlns:a16="http://schemas.microsoft.com/office/drawing/2014/main" id="{CFE7D05A-C46A-E3F0-FF09-807B3A298C3D}"/>
                  </a:ext>
                </a:extLst>
              </p:cNvPr>
              <p:cNvSpPr txBox="1">
                <a:spLocks noRot="1" noChangeAspect="1" noMove="1" noResize="1" noEditPoints="1" noAdjustHandles="1" noChangeArrowheads="1" noChangeShapeType="1" noTextEdit="1"/>
              </p:cNvSpPr>
              <p:nvPr/>
            </p:nvSpPr>
            <p:spPr>
              <a:xfrm>
                <a:off x="387506" y="4872141"/>
                <a:ext cx="2519011" cy="394082"/>
              </a:xfrm>
              <a:prstGeom prst="rect">
                <a:avLst/>
              </a:prstGeom>
              <a:blipFill>
                <a:blip r:embed="rId19"/>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1" name="文本框 230">
                <a:extLst>
                  <a:ext uri="{FF2B5EF4-FFF2-40B4-BE49-F238E27FC236}">
                    <a16:creationId xmlns:a16="http://schemas.microsoft.com/office/drawing/2014/main" id="{EB4AA3AB-A6F3-9E76-C996-95240D377A03}"/>
                  </a:ext>
                </a:extLst>
              </p:cNvPr>
              <p:cNvSpPr txBox="1"/>
              <p:nvPr/>
            </p:nvSpPr>
            <p:spPr>
              <a:xfrm>
                <a:off x="1141595" y="5373239"/>
                <a:ext cx="11095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zh-CN" altLang="en-US" i="1">
                          <a:latin typeface="Cambria Math" panose="02040503050406030204" pitchFamily="18" charset="0"/>
                        </a:rPr>
                        <m:t>𝒩</m:t>
                      </m:r>
                      <m:r>
                        <a:rPr lang="en-US" altLang="zh-CN" i="1">
                          <a:latin typeface="Cambria Math" panose="02040503050406030204" pitchFamily="18" charset="0"/>
                        </a:rPr>
                        <m:t>(0, 1)</m:t>
                      </m:r>
                    </m:oMath>
                  </m:oMathPara>
                </a14:m>
                <a:endParaRPr lang="zh-CN" altLang="en-US" dirty="0"/>
              </a:p>
            </p:txBody>
          </p:sp>
        </mc:Choice>
        <mc:Fallback xmlns="">
          <p:sp>
            <p:nvSpPr>
              <p:cNvPr id="231" name="文本框 230">
                <a:extLst>
                  <a:ext uri="{FF2B5EF4-FFF2-40B4-BE49-F238E27FC236}">
                    <a16:creationId xmlns:a16="http://schemas.microsoft.com/office/drawing/2014/main" id="{EB4AA3AB-A6F3-9E76-C996-95240D377A03}"/>
                  </a:ext>
                </a:extLst>
              </p:cNvPr>
              <p:cNvSpPr txBox="1">
                <a:spLocks noRot="1" noChangeAspect="1" noMove="1" noResize="1" noEditPoints="1" noAdjustHandles="1" noChangeArrowheads="1" noChangeShapeType="1" noTextEdit="1"/>
              </p:cNvSpPr>
              <p:nvPr/>
            </p:nvSpPr>
            <p:spPr>
              <a:xfrm>
                <a:off x="1141595" y="5373239"/>
                <a:ext cx="1109599" cy="276999"/>
              </a:xfrm>
              <a:prstGeom prst="rect">
                <a:avLst/>
              </a:prstGeom>
              <a:blipFill>
                <a:blip r:embed="rId20"/>
                <a:stretch>
                  <a:fillRect l="-2198" t="-2174" r="-6593"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2" name="文本框 231">
                <a:extLst>
                  <a:ext uri="{FF2B5EF4-FFF2-40B4-BE49-F238E27FC236}">
                    <a16:creationId xmlns:a16="http://schemas.microsoft.com/office/drawing/2014/main" id="{4B1F8205-C614-B711-2D7E-33E25A9B0705}"/>
                  </a:ext>
                </a:extLst>
              </p:cNvPr>
              <p:cNvSpPr txBox="1"/>
              <p:nvPr/>
            </p:nvSpPr>
            <p:spPr>
              <a:xfrm>
                <a:off x="4622049" y="2713395"/>
                <a:ext cx="540789"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0" i="1" smtClean="0">
                              <a:latin typeface="Cambria Math" panose="02040503050406030204" pitchFamily="18" charset="0"/>
                            </a:rPr>
                          </m:ctrlPr>
                        </m:radPr>
                        <m:deg/>
                        <m:e>
                          <m:sSub>
                            <m:sSubPr>
                              <m:ctrlPr>
                                <a:rPr lang="en-US" altLang="zh-CN" sz="2200" i="1" smtClean="0">
                                  <a:latin typeface="Cambria Math" panose="02040503050406030204" pitchFamily="18" charset="0"/>
                                </a:rPr>
                              </m:ctrlPr>
                            </m:sSubPr>
                            <m:e>
                              <m:r>
                                <a:rPr lang="zh-CN" altLang="en-US" sz="220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oMath>
                  </m:oMathPara>
                </a14:m>
                <a:endParaRPr lang="zh-CN" altLang="en-US" sz="2200" dirty="0"/>
              </a:p>
            </p:txBody>
          </p:sp>
        </mc:Choice>
        <mc:Fallback xmlns="">
          <p:sp>
            <p:nvSpPr>
              <p:cNvPr id="232" name="文本框 231">
                <a:extLst>
                  <a:ext uri="{FF2B5EF4-FFF2-40B4-BE49-F238E27FC236}">
                    <a16:creationId xmlns:a16="http://schemas.microsoft.com/office/drawing/2014/main" id="{4B1F8205-C614-B711-2D7E-33E25A9B0705}"/>
                  </a:ext>
                </a:extLst>
              </p:cNvPr>
              <p:cNvSpPr txBox="1">
                <a:spLocks noRot="1" noChangeAspect="1" noMove="1" noResize="1" noEditPoints="1" noAdjustHandles="1" noChangeArrowheads="1" noChangeShapeType="1" noTextEdit="1"/>
              </p:cNvSpPr>
              <p:nvPr/>
            </p:nvSpPr>
            <p:spPr>
              <a:xfrm>
                <a:off x="4622049" y="2713395"/>
                <a:ext cx="540789" cy="339837"/>
              </a:xfrm>
              <a:prstGeom prst="rect">
                <a:avLst/>
              </a:prstGeom>
              <a:blipFill>
                <a:blip r:embed="rId21"/>
                <a:stretch>
                  <a:fillRect r="-2247"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9" name="文本框 238">
                <a:extLst>
                  <a:ext uri="{FF2B5EF4-FFF2-40B4-BE49-F238E27FC236}">
                    <a16:creationId xmlns:a16="http://schemas.microsoft.com/office/drawing/2014/main" id="{7CCB6438-E54D-2539-AD8C-AF77AE4D3DE6}"/>
                  </a:ext>
                </a:extLst>
              </p:cNvPr>
              <p:cNvSpPr txBox="1"/>
              <p:nvPr/>
            </p:nvSpPr>
            <p:spPr>
              <a:xfrm>
                <a:off x="4176146" y="4881566"/>
                <a:ext cx="3819187"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𝜀</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xmlns="">
          <p:sp>
            <p:nvSpPr>
              <p:cNvPr id="239" name="文本框 238">
                <a:extLst>
                  <a:ext uri="{FF2B5EF4-FFF2-40B4-BE49-F238E27FC236}">
                    <a16:creationId xmlns:a16="http://schemas.microsoft.com/office/drawing/2014/main" id="{7CCB6438-E54D-2539-AD8C-AF77AE4D3DE6}"/>
                  </a:ext>
                </a:extLst>
              </p:cNvPr>
              <p:cNvSpPr txBox="1">
                <a:spLocks noRot="1" noChangeAspect="1" noMove="1" noResize="1" noEditPoints="1" noAdjustHandles="1" noChangeArrowheads="1" noChangeShapeType="1" noTextEdit="1"/>
              </p:cNvSpPr>
              <p:nvPr/>
            </p:nvSpPr>
            <p:spPr>
              <a:xfrm>
                <a:off x="4176146" y="4881566"/>
                <a:ext cx="3819187" cy="44723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0" name="文本框 239">
                <a:extLst>
                  <a:ext uri="{FF2B5EF4-FFF2-40B4-BE49-F238E27FC236}">
                    <a16:creationId xmlns:a16="http://schemas.microsoft.com/office/drawing/2014/main" id="{31B6663E-99C1-E2E4-880E-368E3BA57ADE}"/>
                  </a:ext>
                </a:extLst>
              </p:cNvPr>
              <p:cNvSpPr txBox="1"/>
              <p:nvPr/>
            </p:nvSpPr>
            <p:spPr>
              <a:xfrm>
                <a:off x="3237643" y="5519113"/>
                <a:ext cx="5226303" cy="370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𝑞</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𝒩</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e>
                      </m:rad>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1−</m:t>
                          </m:r>
                          <m:r>
                            <a:rPr lang="zh-CN" altLang="en-US" sz="2400" i="1">
                              <a:latin typeface="Cambria Math" panose="02040503050406030204" pitchFamily="18" charset="0"/>
                            </a:rPr>
                            <m:t>𝛼</m:t>
                          </m:r>
                        </m:e>
                        <m:sub>
                          <m:r>
                            <a:rPr lang="en-US" altLang="zh-CN" sz="2400" i="1">
                              <a:latin typeface="Cambria Math" panose="02040503050406030204" pitchFamily="18" charset="0"/>
                            </a:rPr>
                            <m:t>𝑡</m:t>
                          </m:r>
                        </m:sub>
                      </m:sSub>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Ι</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240" name="文本框 239">
                <a:extLst>
                  <a:ext uri="{FF2B5EF4-FFF2-40B4-BE49-F238E27FC236}">
                    <a16:creationId xmlns:a16="http://schemas.microsoft.com/office/drawing/2014/main" id="{31B6663E-99C1-E2E4-880E-368E3BA57ADE}"/>
                  </a:ext>
                </a:extLst>
              </p:cNvPr>
              <p:cNvSpPr txBox="1">
                <a:spLocks noRot="1" noChangeAspect="1" noMove="1" noResize="1" noEditPoints="1" noAdjustHandles="1" noChangeArrowheads="1" noChangeShapeType="1" noTextEdit="1"/>
              </p:cNvSpPr>
              <p:nvPr/>
            </p:nvSpPr>
            <p:spPr>
              <a:xfrm>
                <a:off x="3237643" y="5519113"/>
                <a:ext cx="5226303" cy="370743"/>
              </a:xfrm>
              <a:prstGeom prst="rect">
                <a:avLst/>
              </a:prstGeom>
              <a:blipFill>
                <a:blip r:embed="rId23"/>
                <a:stretch>
                  <a:fillRect l="-817" r="-1517" b="-34426"/>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3A8F2C52-8BC0-9F68-2563-094ADDB1CBD2}"/>
              </a:ext>
            </a:extLst>
          </p:cNvPr>
          <p:cNvSpPr txBox="1"/>
          <p:nvPr/>
        </p:nvSpPr>
        <p:spPr>
          <a:xfrm>
            <a:off x="615476" y="3154374"/>
            <a:ext cx="2168821" cy="276999"/>
          </a:xfrm>
          <a:prstGeom prst="rect">
            <a:avLst/>
          </a:prstGeom>
          <a:noFill/>
        </p:spPr>
        <p:txBody>
          <a:bodyPr wrap="square">
            <a:spAutoFit/>
          </a:bodyPr>
          <a:lstStyle/>
          <a:p>
            <a:r>
              <a:rPr lang="en-US" altLang="zh-CN" sz="1200" b="1" dirty="0">
                <a:solidFill>
                  <a:schemeClr val="bg2">
                    <a:lumMod val="50000"/>
                  </a:schemeClr>
                </a:solidFill>
              </a:rPr>
              <a:t>The reparameterization trick</a:t>
            </a:r>
            <a:endParaRPr lang="zh-CN" altLang="en-US" sz="1200" dirty="0">
              <a:solidFill>
                <a:schemeClr val="bg2">
                  <a:lumMod val="50000"/>
                </a:schemeClr>
              </a:solidFill>
            </a:endParaRPr>
          </a:p>
        </p:txBody>
      </p:sp>
      <p:sp>
        <p:nvSpPr>
          <p:cNvPr id="6" name="矩形: 圆角 5">
            <a:extLst>
              <a:ext uri="{FF2B5EF4-FFF2-40B4-BE49-F238E27FC236}">
                <a16:creationId xmlns:a16="http://schemas.microsoft.com/office/drawing/2014/main" id="{D92D978B-2A6F-49B0-1513-3F359D800D8D}"/>
              </a:ext>
            </a:extLst>
          </p:cNvPr>
          <p:cNvSpPr/>
          <p:nvPr/>
        </p:nvSpPr>
        <p:spPr>
          <a:xfrm>
            <a:off x="5919992" y="5519113"/>
            <a:ext cx="1017383" cy="422759"/>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3B7A7B3-6B11-6846-9630-3CF917E9E5B1}"/>
              </a:ext>
            </a:extLst>
          </p:cNvPr>
          <p:cNvSpPr/>
          <p:nvPr/>
        </p:nvSpPr>
        <p:spPr>
          <a:xfrm>
            <a:off x="7079543" y="5519113"/>
            <a:ext cx="1096398" cy="422759"/>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CBBD821A-531F-8CD3-5263-BFA2744E30B4}"/>
              </a:ext>
            </a:extLst>
          </p:cNvPr>
          <p:cNvPicPr>
            <a:picLocks noChangeAspect="1"/>
          </p:cNvPicPr>
          <p:nvPr/>
        </p:nvPicPr>
        <p:blipFill>
          <a:blip r:embed="rId24"/>
          <a:stretch>
            <a:fillRect/>
          </a:stretch>
        </p:blipFill>
        <p:spPr>
          <a:xfrm>
            <a:off x="9000057" y="2875131"/>
            <a:ext cx="2719172" cy="3294616"/>
          </a:xfrm>
          <a:prstGeom prst="rect">
            <a:avLst/>
          </a:prstGeom>
        </p:spPr>
      </p:pic>
    </p:spTree>
    <p:extLst>
      <p:ext uri="{BB962C8B-B14F-4D97-AF65-F5344CB8AC3E}">
        <p14:creationId xmlns:p14="http://schemas.microsoft.com/office/powerpoint/2010/main" val="116301348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wipe(up)">
                                      <p:cBhvr>
                                        <p:cTn id="7" dur="500"/>
                                        <p:tgtEl>
                                          <p:spTgt spid="2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6"/>
                                        </p:tgtEl>
                                        <p:attrNameLst>
                                          <p:attrName>style.visibility</p:attrName>
                                        </p:attrNameLst>
                                      </p:cBhvr>
                                      <p:to>
                                        <p:strVal val="visible"/>
                                      </p:to>
                                    </p:set>
                                    <p:animEffect transition="in" filter="wipe(left)">
                                      <p:cBhvr>
                                        <p:cTn id="11" dur="500"/>
                                        <p:tgtEl>
                                          <p:spTgt spid="2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2"/>
                                        </p:tgtEl>
                                        <p:attrNameLst>
                                          <p:attrName>style.visibility</p:attrName>
                                        </p:attrNameLst>
                                      </p:cBhvr>
                                      <p:to>
                                        <p:strVal val="visible"/>
                                      </p:to>
                                    </p:set>
                                    <p:animEffect transition="in" filter="fade">
                                      <p:cBhvr>
                                        <p:cTn id="14" dur="500"/>
                                        <p:tgtEl>
                                          <p:spTgt spid="23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15"/>
                                        </p:tgtEl>
                                        <p:attrNameLst>
                                          <p:attrName>style.visibility</p:attrName>
                                        </p:attrNameLst>
                                      </p:cBhvr>
                                      <p:to>
                                        <p:strVal val="visible"/>
                                      </p:to>
                                    </p:set>
                                    <p:animEffect transition="in" filter="wipe(up)">
                                      <p:cBhvr>
                                        <p:cTn id="18" dur="500"/>
                                        <p:tgtEl>
                                          <p:spTgt spid="2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fade">
                                      <p:cBhvr>
                                        <p:cTn id="21" dur="500"/>
                                        <p:tgtEl>
                                          <p:spTgt spid="22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500"/>
                                        <p:tgtEl>
                                          <p:spTgt spid="214"/>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wipe(left)">
                                      <p:cBhvr>
                                        <p:cTn id="32" dur="500"/>
                                        <p:tgtEl>
                                          <p:spTgt spid="222"/>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wipe(down)">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0"/>
                                        </p:tgtEl>
                                        <p:attrNameLst>
                                          <p:attrName>style.visibility</p:attrName>
                                        </p:attrNameLst>
                                      </p:cBhvr>
                                      <p:to>
                                        <p:strVal val="visible"/>
                                      </p:to>
                                    </p:set>
                                    <p:animEffect transition="in" filter="fade">
                                      <p:cBhvr>
                                        <p:cTn id="44" dur="500"/>
                                        <p:tgtEl>
                                          <p:spTgt spid="150"/>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wipe(left)">
                                      <p:cBhvr>
                                        <p:cTn id="48" dur="500"/>
                                        <p:tgtEl>
                                          <p:spTgt spid="120"/>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220"/>
                                        </p:tgtEl>
                                        <p:attrNameLst>
                                          <p:attrName>style.visibility</p:attrName>
                                        </p:attrNameLst>
                                      </p:cBhvr>
                                      <p:to>
                                        <p:strVal val="visible"/>
                                      </p:to>
                                    </p:set>
                                    <p:animEffect transition="in" filter="wipe(left)">
                                      <p:cBhvr>
                                        <p:cTn id="52" dur="500"/>
                                        <p:tgtEl>
                                          <p:spTgt spid="220"/>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wipe(left)">
                                      <p:cBhvr>
                                        <p:cTn id="56" dur="500"/>
                                        <p:tgtEl>
                                          <p:spTgt spid="12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80"/>
                                        </p:tgtEl>
                                        <p:attrNameLst>
                                          <p:attrName>style.visibility</p:attrName>
                                        </p:attrNameLst>
                                      </p:cBhvr>
                                      <p:to>
                                        <p:strVal val="visible"/>
                                      </p:to>
                                    </p:set>
                                    <p:animEffect transition="in" filter="wipe(left)">
                                      <p:cBhvr>
                                        <p:cTn id="59" dur="500"/>
                                        <p:tgtEl>
                                          <p:spTgt spid="180"/>
                                        </p:tgtEl>
                                      </p:cBhvr>
                                    </p:animEffect>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wipe(left)">
                                      <p:cBhvr>
                                        <p:cTn id="63" dur="500"/>
                                        <p:tgtEl>
                                          <p:spTgt spid="125"/>
                                        </p:tgtEl>
                                      </p:cBhvr>
                                    </p:animEffect>
                                  </p:childTnLst>
                                </p:cTn>
                              </p:par>
                            </p:childTnLst>
                          </p:cTn>
                        </p:par>
                        <p:par>
                          <p:cTn id="64" fill="hold">
                            <p:stCondLst>
                              <p:cond delay="2500"/>
                            </p:stCondLst>
                            <p:childTnLst>
                              <p:par>
                                <p:cTn id="65" presetID="22" presetClass="entr" presetSubtype="8" fill="hold" grpId="0" nodeType="afterEffect">
                                  <p:stCondLst>
                                    <p:cond delay="0"/>
                                  </p:stCondLst>
                                  <p:childTnLst>
                                    <p:set>
                                      <p:cBhvr>
                                        <p:cTn id="66" dur="1" fill="hold">
                                          <p:stCondLst>
                                            <p:cond delay="0"/>
                                          </p:stCondLst>
                                        </p:cTn>
                                        <p:tgtEl>
                                          <p:spTgt spid="224"/>
                                        </p:tgtEl>
                                        <p:attrNameLst>
                                          <p:attrName>style.visibility</p:attrName>
                                        </p:attrNameLst>
                                      </p:cBhvr>
                                      <p:to>
                                        <p:strVal val="visible"/>
                                      </p:to>
                                    </p:set>
                                    <p:animEffect transition="in" filter="wipe(left)">
                                      <p:cBhvr>
                                        <p:cTn id="67" dur="500"/>
                                        <p:tgtEl>
                                          <p:spTgt spid="224"/>
                                        </p:tgtEl>
                                      </p:cBhvr>
                                    </p:animEffect>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181"/>
                                        </p:tgtEl>
                                        <p:attrNameLst>
                                          <p:attrName>style.visibility</p:attrName>
                                        </p:attrNameLst>
                                      </p:cBhvr>
                                      <p:to>
                                        <p:strVal val="visible"/>
                                      </p:to>
                                    </p:set>
                                    <p:animEffect transition="in" filter="wipe(left)">
                                      <p:cBhvr>
                                        <p:cTn id="71" dur="500"/>
                                        <p:tgtEl>
                                          <p:spTgt spid="181"/>
                                        </p:tgtEl>
                                      </p:cBhvr>
                                    </p:animEffect>
                                  </p:childTnLst>
                                </p:cTn>
                              </p:par>
                            </p:childTnLst>
                          </p:cTn>
                        </p:par>
                        <p:par>
                          <p:cTn id="72" fill="hold">
                            <p:stCondLst>
                              <p:cond delay="3500"/>
                            </p:stCondLst>
                            <p:childTnLst>
                              <p:par>
                                <p:cTn id="73" presetID="22" presetClass="entr" presetSubtype="8" fill="hold" nodeType="after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wipe(left)">
                                      <p:cBhvr>
                                        <p:cTn id="75" dur="500"/>
                                        <p:tgtEl>
                                          <p:spTgt spid="1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27"/>
                                        </p:tgtEl>
                                        <p:attrNameLst>
                                          <p:attrName>style.visibility</p:attrName>
                                        </p:attrNameLst>
                                      </p:cBhvr>
                                      <p:to>
                                        <p:strVal val="visible"/>
                                      </p:to>
                                    </p:set>
                                    <p:animEffect transition="in" filter="fade">
                                      <p:cBhvr>
                                        <p:cTn id="80" dur="500"/>
                                        <p:tgtEl>
                                          <p:spTgt spid="2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28"/>
                                        </p:tgtEl>
                                        <p:attrNameLst>
                                          <p:attrName>style.visibility</p:attrName>
                                        </p:attrNameLst>
                                      </p:cBhvr>
                                      <p:to>
                                        <p:strVal val="visible"/>
                                      </p:to>
                                    </p:set>
                                    <p:animEffect transition="in" filter="fade">
                                      <p:cBhvr>
                                        <p:cTn id="88" dur="500"/>
                                        <p:tgtEl>
                                          <p:spTgt spid="2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29"/>
                                        </p:tgtEl>
                                        <p:attrNameLst>
                                          <p:attrName>style.visibility</p:attrName>
                                        </p:attrNameLst>
                                      </p:cBhvr>
                                      <p:to>
                                        <p:strVal val="visible"/>
                                      </p:to>
                                    </p:set>
                                    <p:animEffect transition="in" filter="fade">
                                      <p:cBhvr>
                                        <p:cTn id="93" dur="500"/>
                                        <p:tgtEl>
                                          <p:spTgt spid="22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30"/>
                                        </p:tgtEl>
                                        <p:attrNameLst>
                                          <p:attrName>style.visibility</p:attrName>
                                        </p:attrNameLst>
                                      </p:cBhvr>
                                      <p:to>
                                        <p:strVal val="visible"/>
                                      </p:to>
                                    </p:set>
                                    <p:animEffect transition="in" filter="fade">
                                      <p:cBhvr>
                                        <p:cTn id="98" dur="500"/>
                                        <p:tgtEl>
                                          <p:spTgt spid="2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31"/>
                                        </p:tgtEl>
                                        <p:attrNameLst>
                                          <p:attrName>style.visibility</p:attrName>
                                        </p:attrNameLst>
                                      </p:cBhvr>
                                      <p:to>
                                        <p:strVal val="visible"/>
                                      </p:to>
                                    </p:set>
                                    <p:animEffect transition="in" filter="fade">
                                      <p:cBhvr>
                                        <p:cTn id="103" dur="500"/>
                                        <p:tgtEl>
                                          <p:spTgt spid="231"/>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39"/>
                                        </p:tgtEl>
                                        <p:attrNameLst>
                                          <p:attrName>style.visibility</p:attrName>
                                        </p:attrNameLst>
                                      </p:cBhvr>
                                      <p:to>
                                        <p:strVal val="visible"/>
                                      </p:to>
                                    </p:set>
                                    <p:animEffect transition="in" filter="fade">
                                      <p:cBhvr>
                                        <p:cTn id="108" dur="500"/>
                                        <p:tgtEl>
                                          <p:spTgt spid="239"/>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40"/>
                                        </p:tgtEl>
                                        <p:attrNameLst>
                                          <p:attrName>style.visibility</p:attrName>
                                        </p:attrNameLst>
                                      </p:cBhvr>
                                      <p:to>
                                        <p:strVal val="visible"/>
                                      </p:to>
                                    </p:set>
                                    <p:animEffect transition="in" filter="fade">
                                      <p:cBhvr>
                                        <p:cTn id="113" dur="500"/>
                                        <p:tgtEl>
                                          <p:spTgt spid="24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6"/>
                                        </p:tgtEl>
                                        <p:attrNameLst>
                                          <p:attrName>style.visibility</p:attrName>
                                        </p:attrNameLst>
                                      </p:cBhvr>
                                      <p:to>
                                        <p:strVal val="visible"/>
                                      </p:to>
                                    </p:set>
                                    <p:animEffect transition="in" filter="fade">
                                      <p:cBhvr>
                                        <p:cTn id="118" dur="500"/>
                                        <p:tgtEl>
                                          <p:spTgt spid="6"/>
                                        </p:tgtEl>
                                      </p:cBhvr>
                                    </p:animEffec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148"/>
                                        </p:tgtEl>
                                        <p:attrNameLst>
                                          <p:attrName>style.visibility</p:attrName>
                                        </p:attrNameLst>
                                      </p:cBhvr>
                                      <p:to>
                                        <p:strVal val="visible"/>
                                      </p:to>
                                    </p:set>
                                    <p:animEffect transition="in" filter="fade">
                                      <p:cBhvr>
                                        <p:cTn id="122" dur="500"/>
                                        <p:tgtEl>
                                          <p:spTgt spid="148"/>
                                        </p:tgtEl>
                                      </p:cBhvr>
                                    </p:animEffect>
                                  </p:childTnLst>
                                </p:cTn>
                              </p:par>
                            </p:childTnLst>
                          </p:cTn>
                        </p:par>
                        <p:par>
                          <p:cTn id="123" fill="hold">
                            <p:stCondLst>
                              <p:cond delay="1000"/>
                            </p:stCondLst>
                            <p:childTnLst>
                              <p:par>
                                <p:cTn id="124" presetID="10" presetClass="entr" presetSubtype="0" fill="hold" grpId="0" nodeType="afterEffect">
                                  <p:stCondLst>
                                    <p:cond delay="0"/>
                                  </p:stCondLst>
                                  <p:childTnLst>
                                    <p:set>
                                      <p:cBhvr>
                                        <p:cTn id="125" dur="1" fill="hold">
                                          <p:stCondLst>
                                            <p:cond delay="0"/>
                                          </p:stCondLst>
                                        </p:cTn>
                                        <p:tgtEl>
                                          <p:spTgt spid="8"/>
                                        </p:tgtEl>
                                        <p:attrNameLst>
                                          <p:attrName>style.visibility</p:attrName>
                                        </p:attrNameLst>
                                      </p:cBhvr>
                                      <p:to>
                                        <p:strVal val="visible"/>
                                      </p:to>
                                    </p:set>
                                    <p:animEffect transition="in" filter="fade">
                                      <p:cBhvr>
                                        <p:cTn id="126" dur="500"/>
                                        <p:tgtEl>
                                          <p:spTgt spid="8"/>
                                        </p:tgtEl>
                                      </p:cBhvr>
                                    </p:animEffect>
                                  </p:childTnLst>
                                </p:cTn>
                              </p:par>
                            </p:childTnLst>
                          </p:cTn>
                        </p:par>
                        <p:par>
                          <p:cTn id="127" fill="hold">
                            <p:stCondLst>
                              <p:cond delay="1500"/>
                            </p:stCondLst>
                            <p:childTnLst>
                              <p:par>
                                <p:cTn id="128" presetID="10" presetClass="entr" presetSubtype="0" fill="hold" grpId="0" nodeType="afterEffect">
                                  <p:stCondLst>
                                    <p:cond delay="0"/>
                                  </p:stCondLst>
                                  <p:childTnLst>
                                    <p:set>
                                      <p:cBhvr>
                                        <p:cTn id="129" dur="1" fill="hold">
                                          <p:stCondLst>
                                            <p:cond delay="0"/>
                                          </p:stCondLst>
                                        </p:cTn>
                                        <p:tgtEl>
                                          <p:spTgt spid="149"/>
                                        </p:tgtEl>
                                        <p:attrNameLst>
                                          <p:attrName>style.visibility</p:attrName>
                                        </p:attrNameLst>
                                      </p:cBhvr>
                                      <p:to>
                                        <p:strVal val="visible"/>
                                      </p:to>
                                    </p:set>
                                    <p:animEffect transition="in" filter="fade">
                                      <p:cBhvr>
                                        <p:cTn id="130" dur="500"/>
                                        <p:tgtEl>
                                          <p:spTgt spid="149"/>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
                                        </p:tgtEl>
                                        <p:attrNameLst>
                                          <p:attrName>style.visibility</p:attrName>
                                        </p:attrNameLst>
                                      </p:cBhvr>
                                      <p:to>
                                        <p:strVal val="visible"/>
                                      </p:to>
                                    </p:set>
                                    <p:animEffect transition="in" filter="fade">
                                      <p:cBhvr>
                                        <p:cTn id="1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20" grpId="0" animBg="1"/>
      <p:bldP spid="125" grpId="0" animBg="1"/>
      <p:bldP spid="148" grpId="0"/>
      <p:bldP spid="149" grpId="0"/>
      <p:bldP spid="150" grpId="0" animBg="1"/>
      <p:bldP spid="180" grpId="0"/>
      <p:bldP spid="181" grpId="0"/>
      <p:bldP spid="214" grpId="0" animBg="1"/>
      <p:bldP spid="215" grpId="0" animBg="1"/>
      <p:bldP spid="216" grpId="0" animBg="1"/>
      <p:bldP spid="219" grpId="0" animBg="1"/>
      <p:bldP spid="220" grpId="0"/>
      <p:bldP spid="221" grpId="0" animBg="1"/>
      <p:bldP spid="222" grpId="0" animBg="1"/>
      <p:bldP spid="223" grpId="0"/>
      <p:bldP spid="224" grpId="0"/>
      <p:bldP spid="227" grpId="0" animBg="1"/>
      <p:bldP spid="228" grpId="0"/>
      <p:bldP spid="229" grpId="0"/>
      <p:bldP spid="230" grpId="0"/>
      <p:bldP spid="231" grpId="0"/>
      <p:bldP spid="232" grpId="0"/>
      <p:bldP spid="239" grpId="0"/>
      <p:bldP spid="240" grpId="0"/>
      <p:bldP spid="7" grpId="0"/>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59615-6D1A-7D5F-F259-864875E0B885}"/>
              </a:ext>
            </a:extLst>
          </p:cNvPr>
          <p:cNvSpPr>
            <a:spLocks noGrp="1"/>
          </p:cNvSpPr>
          <p:nvPr>
            <p:ph type="title"/>
          </p:nvPr>
        </p:nvSpPr>
        <p:spPr/>
        <p:txBody>
          <a:bodyPr/>
          <a:lstStyle/>
          <a:p>
            <a:r>
              <a:rPr lang="en-US" altLang="zh-CN" b="1" dirty="0">
                <a:latin typeface="Calibri"/>
                <a:cs typeface="Calibri"/>
              </a:rPr>
              <a:t>Reverse</a:t>
            </a:r>
            <a:r>
              <a:rPr lang="en-US" altLang="zh-CN" b="1" spc="-145" dirty="0">
                <a:latin typeface="Calibri"/>
                <a:cs typeface="Calibri"/>
              </a:rPr>
              <a:t> </a:t>
            </a:r>
            <a:r>
              <a:rPr lang="en-US" altLang="zh-CN" dirty="0"/>
              <a:t>Diffusion</a:t>
            </a:r>
            <a:r>
              <a:rPr lang="en-US" altLang="zh-CN" spc="-130" dirty="0"/>
              <a:t> </a:t>
            </a:r>
            <a:r>
              <a:rPr lang="en-US" altLang="zh-CN" spc="-10" dirty="0"/>
              <a:t>Process</a:t>
            </a:r>
            <a:br>
              <a:rPr lang="en-US" altLang="zh-CN" spc="-10" dirty="0"/>
            </a:br>
            <a:endParaRPr lang="zh-CN" altLang="en-US" dirty="0"/>
          </a:p>
        </p:txBody>
      </p:sp>
      <p:sp>
        <p:nvSpPr>
          <p:cNvPr id="5" name="灯片编号占位符 4">
            <a:extLst>
              <a:ext uri="{FF2B5EF4-FFF2-40B4-BE49-F238E27FC236}">
                <a16:creationId xmlns:a16="http://schemas.microsoft.com/office/drawing/2014/main" id="{CBD203EC-8586-7911-5F19-323B5FFCA3DC}"/>
              </a:ext>
            </a:extLst>
          </p:cNvPr>
          <p:cNvSpPr>
            <a:spLocks noGrp="1"/>
          </p:cNvSpPr>
          <p:nvPr>
            <p:ph type="sldNum" sz="quarter" idx="12"/>
          </p:nvPr>
        </p:nvSpPr>
        <p:spPr/>
        <p:txBody>
          <a:bodyPr/>
          <a:lstStyle/>
          <a:p>
            <a:fld id="{8DE29A42-1FB3-4C8E-A734-90D396AAE855}" type="slidenum">
              <a:rPr lang="zh-CN" altLang="en-US" smtClean="0"/>
              <a:t>12</a:t>
            </a:fld>
            <a:endParaRPr lang="zh-CN" altLang="en-US"/>
          </a:p>
        </p:txBody>
      </p:sp>
      <p:pic>
        <p:nvPicPr>
          <p:cNvPr id="6" name="object 3">
            <a:extLst>
              <a:ext uri="{FF2B5EF4-FFF2-40B4-BE49-F238E27FC236}">
                <a16:creationId xmlns:a16="http://schemas.microsoft.com/office/drawing/2014/main" id="{960DC97D-D2B7-3CDF-5026-C0271C17105D}"/>
              </a:ext>
            </a:extLst>
          </p:cNvPr>
          <p:cNvPicPr/>
          <p:nvPr/>
        </p:nvPicPr>
        <p:blipFill>
          <a:blip r:embed="rId3" cstate="print"/>
          <a:stretch>
            <a:fillRect/>
          </a:stretch>
        </p:blipFill>
        <p:spPr>
          <a:xfrm>
            <a:off x="2377826" y="2543949"/>
            <a:ext cx="229705" cy="169428"/>
          </a:xfrm>
          <a:prstGeom prst="rect">
            <a:avLst/>
          </a:prstGeom>
        </p:spPr>
      </p:pic>
      <p:grpSp>
        <p:nvGrpSpPr>
          <p:cNvPr id="7" name="object 4">
            <a:extLst>
              <a:ext uri="{FF2B5EF4-FFF2-40B4-BE49-F238E27FC236}">
                <a16:creationId xmlns:a16="http://schemas.microsoft.com/office/drawing/2014/main" id="{12D6188F-16CE-84BE-6D5C-A15F7BAD2E14}"/>
              </a:ext>
            </a:extLst>
          </p:cNvPr>
          <p:cNvGrpSpPr/>
          <p:nvPr/>
        </p:nvGrpSpPr>
        <p:grpSpPr>
          <a:xfrm>
            <a:off x="4206611" y="2543949"/>
            <a:ext cx="356870" cy="168275"/>
            <a:chOff x="4206611" y="2543949"/>
            <a:chExt cx="356870" cy="168275"/>
          </a:xfrm>
        </p:grpSpPr>
        <p:pic>
          <p:nvPicPr>
            <p:cNvPr id="8" name="object 5">
              <a:extLst>
                <a:ext uri="{FF2B5EF4-FFF2-40B4-BE49-F238E27FC236}">
                  <a16:creationId xmlns:a16="http://schemas.microsoft.com/office/drawing/2014/main" id="{91903350-85E8-4F04-C9BE-9504BEDD1F69}"/>
                </a:ext>
              </a:extLst>
            </p:cNvPr>
            <p:cNvPicPr/>
            <p:nvPr/>
          </p:nvPicPr>
          <p:blipFill>
            <a:blip r:embed="rId4" cstate="print"/>
            <a:stretch>
              <a:fillRect/>
            </a:stretch>
          </p:blipFill>
          <p:spPr>
            <a:xfrm>
              <a:off x="4206611" y="2543949"/>
              <a:ext cx="202565" cy="167844"/>
            </a:xfrm>
            <a:prstGeom prst="rect">
              <a:avLst/>
            </a:prstGeom>
          </p:spPr>
        </p:pic>
        <p:sp>
          <p:nvSpPr>
            <p:cNvPr id="9" name="object 6">
              <a:extLst>
                <a:ext uri="{FF2B5EF4-FFF2-40B4-BE49-F238E27FC236}">
                  <a16:creationId xmlns:a16="http://schemas.microsoft.com/office/drawing/2014/main" id="{2392906A-399D-4025-C689-D201FCC98AFB}"/>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a:p>
          </p:txBody>
        </p:sp>
      </p:grpSp>
      <p:pic>
        <p:nvPicPr>
          <p:cNvPr id="10" name="object 7">
            <a:extLst>
              <a:ext uri="{FF2B5EF4-FFF2-40B4-BE49-F238E27FC236}">
                <a16:creationId xmlns:a16="http://schemas.microsoft.com/office/drawing/2014/main" id="{0CADB7A5-6CDB-CE97-CBC7-0F43AE3FBBDE}"/>
              </a:ext>
            </a:extLst>
          </p:cNvPr>
          <p:cNvPicPr/>
          <p:nvPr/>
        </p:nvPicPr>
        <p:blipFill>
          <a:blip r:embed="rId5" cstate="print"/>
          <a:stretch>
            <a:fillRect/>
          </a:stretch>
        </p:blipFill>
        <p:spPr>
          <a:xfrm>
            <a:off x="4609344" y="2598578"/>
            <a:ext cx="64344" cy="110840"/>
          </a:xfrm>
          <a:prstGeom prst="rect">
            <a:avLst/>
          </a:prstGeom>
        </p:spPr>
      </p:pic>
      <p:pic>
        <p:nvPicPr>
          <p:cNvPr id="11" name="object 8">
            <a:extLst>
              <a:ext uri="{FF2B5EF4-FFF2-40B4-BE49-F238E27FC236}">
                <a16:creationId xmlns:a16="http://schemas.microsoft.com/office/drawing/2014/main" id="{7FADF307-B915-6E61-FABF-25CFDE939909}"/>
              </a:ext>
            </a:extLst>
          </p:cNvPr>
          <p:cNvPicPr/>
          <p:nvPr/>
        </p:nvPicPr>
        <p:blipFill>
          <a:blip r:embed="rId6" cstate="print"/>
          <a:stretch>
            <a:fillRect/>
          </a:stretch>
        </p:blipFill>
        <p:spPr>
          <a:xfrm>
            <a:off x="7609400" y="2542977"/>
            <a:ext cx="200371" cy="168453"/>
          </a:xfrm>
          <a:prstGeom prst="rect">
            <a:avLst/>
          </a:prstGeom>
        </p:spPr>
      </p:pic>
      <p:sp>
        <p:nvSpPr>
          <p:cNvPr id="12" name="object 9">
            <a:extLst>
              <a:ext uri="{FF2B5EF4-FFF2-40B4-BE49-F238E27FC236}">
                <a16:creationId xmlns:a16="http://schemas.microsoft.com/office/drawing/2014/main" id="{D4A71E7D-CC03-DA73-08CA-87CB13E8E380}"/>
              </a:ext>
            </a:extLst>
          </p:cNvPr>
          <p:cNvSpPr/>
          <p:nvPr/>
        </p:nvSpPr>
        <p:spPr>
          <a:xfrm>
            <a:off x="8551707"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13" name="object 10">
            <a:extLst>
              <a:ext uri="{FF2B5EF4-FFF2-40B4-BE49-F238E27FC236}">
                <a16:creationId xmlns:a16="http://schemas.microsoft.com/office/drawing/2014/main" id="{4E0868D9-A9AB-6047-6894-FEC7E1D1E74D}"/>
              </a:ext>
            </a:extLst>
          </p:cNvPr>
          <p:cNvSpPr/>
          <p:nvPr/>
        </p:nvSpPr>
        <p:spPr>
          <a:xfrm>
            <a:off x="8630040"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14" name="object 11">
            <a:extLst>
              <a:ext uri="{FF2B5EF4-FFF2-40B4-BE49-F238E27FC236}">
                <a16:creationId xmlns:a16="http://schemas.microsoft.com/office/drawing/2014/main" id="{49D3427A-FEDD-53B8-0845-07051C858709}"/>
              </a:ext>
            </a:extLst>
          </p:cNvPr>
          <p:cNvSpPr/>
          <p:nvPr/>
        </p:nvSpPr>
        <p:spPr>
          <a:xfrm>
            <a:off x="8709167"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pic>
        <p:nvPicPr>
          <p:cNvPr id="15" name="object 12">
            <a:extLst>
              <a:ext uri="{FF2B5EF4-FFF2-40B4-BE49-F238E27FC236}">
                <a16:creationId xmlns:a16="http://schemas.microsoft.com/office/drawing/2014/main" id="{3EB989BF-380D-CB19-FAA3-85829F2E4FE7}"/>
              </a:ext>
            </a:extLst>
          </p:cNvPr>
          <p:cNvPicPr/>
          <p:nvPr/>
        </p:nvPicPr>
        <p:blipFill>
          <a:blip r:embed="rId7" cstate="print"/>
          <a:stretch>
            <a:fillRect/>
          </a:stretch>
        </p:blipFill>
        <p:spPr>
          <a:xfrm>
            <a:off x="9523797" y="2543949"/>
            <a:ext cx="262473" cy="165470"/>
          </a:xfrm>
          <a:prstGeom prst="rect">
            <a:avLst/>
          </a:prstGeom>
        </p:spPr>
      </p:pic>
      <p:pic>
        <p:nvPicPr>
          <p:cNvPr id="16" name="object 13">
            <a:extLst>
              <a:ext uri="{FF2B5EF4-FFF2-40B4-BE49-F238E27FC236}">
                <a16:creationId xmlns:a16="http://schemas.microsoft.com/office/drawing/2014/main" id="{A4D49FDA-FCFB-5660-8991-DFA28D1C9D2F}"/>
              </a:ext>
            </a:extLst>
          </p:cNvPr>
          <p:cNvPicPr/>
          <p:nvPr/>
        </p:nvPicPr>
        <p:blipFill>
          <a:blip r:embed="rId8">
            <a:extLst>
              <a:ext uri="{28A0092B-C50C-407E-A947-70E740481C1C}">
                <a14:useLocalDpi xmlns:a14="http://schemas.microsoft.com/office/drawing/2010/main" val="0"/>
              </a:ext>
            </a:extLst>
          </a:blip>
          <a:srcRect/>
          <a:stretch/>
        </p:blipFill>
        <p:spPr>
          <a:xfrm>
            <a:off x="1990344" y="1456181"/>
            <a:ext cx="960119" cy="960119"/>
          </a:xfrm>
          <a:prstGeom prst="rect">
            <a:avLst/>
          </a:prstGeom>
        </p:spPr>
      </p:pic>
      <p:pic>
        <p:nvPicPr>
          <p:cNvPr id="17" name="object 14">
            <a:extLst>
              <a:ext uri="{FF2B5EF4-FFF2-40B4-BE49-F238E27FC236}">
                <a16:creationId xmlns:a16="http://schemas.microsoft.com/office/drawing/2014/main" id="{22421FCF-6441-51E2-AE69-B1938F69785C}"/>
              </a:ext>
            </a:extLst>
          </p:cNvPr>
          <p:cNvPicPr/>
          <p:nvPr/>
        </p:nvPicPr>
        <p:blipFill>
          <a:blip r:embed="rId9">
            <a:extLst>
              <a:ext uri="{28A0092B-C50C-407E-A947-70E740481C1C}">
                <a14:useLocalDpi xmlns:a14="http://schemas.microsoft.com/office/drawing/2010/main" val="0"/>
              </a:ext>
            </a:extLst>
          </a:blip>
          <a:srcRect/>
          <a:stretch/>
        </p:blipFill>
        <p:spPr>
          <a:xfrm>
            <a:off x="3936491" y="1456181"/>
            <a:ext cx="960119" cy="960119"/>
          </a:xfrm>
          <a:prstGeom prst="rect">
            <a:avLst/>
          </a:prstGeom>
        </p:spPr>
      </p:pic>
      <p:pic>
        <p:nvPicPr>
          <p:cNvPr id="18" name="object 15">
            <a:extLst>
              <a:ext uri="{FF2B5EF4-FFF2-40B4-BE49-F238E27FC236}">
                <a16:creationId xmlns:a16="http://schemas.microsoft.com/office/drawing/2014/main" id="{D3D02DBD-725E-7C8E-1629-E82319BDF337}"/>
              </a:ext>
            </a:extLst>
          </p:cNvPr>
          <p:cNvPicPr/>
          <p:nvPr/>
        </p:nvPicPr>
        <p:blipFill>
          <a:blip r:embed="rId10">
            <a:extLst>
              <a:ext uri="{28A0092B-C50C-407E-A947-70E740481C1C}">
                <a14:useLocalDpi xmlns:a14="http://schemas.microsoft.com/office/drawing/2010/main" val="0"/>
              </a:ext>
            </a:extLst>
          </a:blip>
          <a:srcRect/>
          <a:stretch/>
        </p:blipFill>
        <p:spPr>
          <a:xfrm>
            <a:off x="7205471" y="1455419"/>
            <a:ext cx="961643" cy="961643"/>
          </a:xfrm>
          <a:prstGeom prst="rect">
            <a:avLst/>
          </a:prstGeom>
        </p:spPr>
      </p:pic>
      <p:pic>
        <p:nvPicPr>
          <p:cNvPr id="19" name="object 16">
            <a:extLst>
              <a:ext uri="{FF2B5EF4-FFF2-40B4-BE49-F238E27FC236}">
                <a16:creationId xmlns:a16="http://schemas.microsoft.com/office/drawing/2014/main" id="{6CE3D1AE-CAA0-53EE-1CE1-22D724E327CD}"/>
              </a:ext>
            </a:extLst>
          </p:cNvPr>
          <p:cNvPicPr/>
          <p:nvPr/>
        </p:nvPicPr>
        <p:blipFill>
          <a:blip r:embed="rId11">
            <a:extLst>
              <a:ext uri="{28A0092B-C50C-407E-A947-70E740481C1C}">
                <a14:useLocalDpi xmlns:a14="http://schemas.microsoft.com/office/drawing/2010/main" val="0"/>
              </a:ext>
            </a:extLst>
          </a:blip>
          <a:srcRect/>
          <a:stretch/>
        </p:blipFill>
        <p:spPr>
          <a:xfrm>
            <a:off x="9151619" y="1455419"/>
            <a:ext cx="961643" cy="961643"/>
          </a:xfrm>
          <a:prstGeom prst="rect">
            <a:avLst/>
          </a:prstGeom>
        </p:spPr>
      </p:pic>
      <p:sp>
        <p:nvSpPr>
          <p:cNvPr id="20" name="object 17">
            <a:extLst>
              <a:ext uri="{FF2B5EF4-FFF2-40B4-BE49-F238E27FC236}">
                <a16:creationId xmlns:a16="http://schemas.microsoft.com/office/drawing/2014/main" id="{2250424A-64CB-921B-BFF8-C4124ED20EE5}"/>
              </a:ext>
            </a:extLst>
          </p:cNvPr>
          <p:cNvSpPr txBox="1"/>
          <p:nvPr/>
        </p:nvSpPr>
        <p:spPr>
          <a:xfrm>
            <a:off x="1257427" y="1771269"/>
            <a:ext cx="505459"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Calibri"/>
                <a:cs typeface="Calibri"/>
              </a:rPr>
              <a:t>Data</a:t>
            </a:r>
            <a:endParaRPr sz="2000">
              <a:latin typeface="Calibri"/>
              <a:cs typeface="Calibri"/>
            </a:endParaRPr>
          </a:p>
        </p:txBody>
      </p:sp>
      <p:sp>
        <p:nvSpPr>
          <p:cNvPr id="21" name="object 18">
            <a:extLst>
              <a:ext uri="{FF2B5EF4-FFF2-40B4-BE49-F238E27FC236}">
                <a16:creationId xmlns:a16="http://schemas.microsoft.com/office/drawing/2014/main" id="{FE60AE4D-C0EE-77DA-DE3B-6C198E019A0A}"/>
              </a:ext>
            </a:extLst>
          </p:cNvPr>
          <p:cNvSpPr txBox="1"/>
          <p:nvPr/>
        </p:nvSpPr>
        <p:spPr>
          <a:xfrm>
            <a:off x="10359643" y="1771269"/>
            <a:ext cx="60833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libri"/>
                <a:cs typeface="Calibri"/>
              </a:rPr>
              <a:t>Noise</a:t>
            </a:r>
            <a:endParaRPr sz="2000">
              <a:latin typeface="Calibri"/>
              <a:cs typeface="Calibri"/>
            </a:endParaRPr>
          </a:p>
        </p:txBody>
      </p:sp>
      <p:sp>
        <p:nvSpPr>
          <p:cNvPr id="22" name="object 19">
            <a:extLst>
              <a:ext uri="{FF2B5EF4-FFF2-40B4-BE49-F238E27FC236}">
                <a16:creationId xmlns:a16="http://schemas.microsoft.com/office/drawing/2014/main" id="{56ABFA69-4551-8295-D9A2-FBB3BDCF6322}"/>
              </a:ext>
            </a:extLst>
          </p:cNvPr>
          <p:cNvSpPr/>
          <p:nvPr/>
        </p:nvSpPr>
        <p:spPr>
          <a:xfrm>
            <a:off x="5278373" y="1885442"/>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a:p>
        </p:txBody>
      </p:sp>
      <p:sp>
        <p:nvSpPr>
          <p:cNvPr id="23" name="object 20">
            <a:extLst>
              <a:ext uri="{FF2B5EF4-FFF2-40B4-BE49-F238E27FC236}">
                <a16:creationId xmlns:a16="http://schemas.microsoft.com/office/drawing/2014/main" id="{3B9564E1-64E2-C579-1500-C4A2698606B8}"/>
              </a:ext>
            </a:extLst>
          </p:cNvPr>
          <p:cNvSpPr/>
          <p:nvPr/>
        </p:nvSpPr>
        <p:spPr>
          <a:xfrm>
            <a:off x="8811006"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24" name="object 21">
            <a:extLst>
              <a:ext uri="{FF2B5EF4-FFF2-40B4-BE49-F238E27FC236}">
                <a16:creationId xmlns:a16="http://schemas.microsoft.com/office/drawing/2014/main" id="{D49C079E-2549-3ACD-1EDC-C114A67CA19C}"/>
              </a:ext>
            </a:extLst>
          </p:cNvPr>
          <p:cNvSpPr/>
          <p:nvPr/>
        </p:nvSpPr>
        <p:spPr>
          <a:xfrm>
            <a:off x="8245602"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sp>
        <p:nvSpPr>
          <p:cNvPr id="25" name="object 22">
            <a:extLst>
              <a:ext uri="{FF2B5EF4-FFF2-40B4-BE49-F238E27FC236}">
                <a16:creationId xmlns:a16="http://schemas.microsoft.com/office/drawing/2014/main" id="{12DDBDD1-043F-704F-B877-490CF5DB34E0}"/>
              </a:ext>
            </a:extLst>
          </p:cNvPr>
          <p:cNvSpPr/>
          <p:nvPr/>
        </p:nvSpPr>
        <p:spPr>
          <a:xfrm>
            <a:off x="333353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a:p>
        </p:txBody>
      </p:sp>
      <p:sp>
        <p:nvSpPr>
          <p:cNvPr id="26" name="object 23">
            <a:extLst>
              <a:ext uri="{FF2B5EF4-FFF2-40B4-BE49-F238E27FC236}">
                <a16:creationId xmlns:a16="http://schemas.microsoft.com/office/drawing/2014/main" id="{3AC0E320-2C4C-229E-C50B-9356C35C444F}"/>
              </a:ext>
            </a:extLst>
          </p:cNvPr>
          <p:cNvSpPr/>
          <p:nvPr/>
        </p:nvSpPr>
        <p:spPr>
          <a:xfrm>
            <a:off x="3411864"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a:p>
        </p:txBody>
      </p:sp>
      <p:sp>
        <p:nvSpPr>
          <p:cNvPr id="27" name="object 24">
            <a:extLst>
              <a:ext uri="{FF2B5EF4-FFF2-40B4-BE49-F238E27FC236}">
                <a16:creationId xmlns:a16="http://schemas.microsoft.com/office/drawing/2014/main" id="{C25629E1-79B9-B8F5-5C3C-396B4D138C40}"/>
              </a:ext>
            </a:extLst>
          </p:cNvPr>
          <p:cNvSpPr/>
          <p:nvPr/>
        </p:nvSpPr>
        <p:spPr>
          <a:xfrm>
            <a:off x="349099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a:p>
        </p:txBody>
      </p:sp>
      <p:sp>
        <p:nvSpPr>
          <p:cNvPr id="28" name="object 25">
            <a:extLst>
              <a:ext uri="{FF2B5EF4-FFF2-40B4-BE49-F238E27FC236}">
                <a16:creationId xmlns:a16="http://schemas.microsoft.com/office/drawing/2014/main" id="{67784FF6-F599-2950-E821-65263AD66223}"/>
              </a:ext>
            </a:extLst>
          </p:cNvPr>
          <p:cNvSpPr/>
          <p:nvPr/>
        </p:nvSpPr>
        <p:spPr>
          <a:xfrm>
            <a:off x="3592829" y="188531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a:p>
        </p:txBody>
      </p:sp>
      <p:sp>
        <p:nvSpPr>
          <p:cNvPr id="29" name="object 26">
            <a:extLst>
              <a:ext uri="{FF2B5EF4-FFF2-40B4-BE49-F238E27FC236}">
                <a16:creationId xmlns:a16="http://schemas.microsoft.com/office/drawing/2014/main" id="{D6D35E29-4377-0470-92BC-6E672CA6F492}"/>
              </a:ext>
            </a:extLst>
          </p:cNvPr>
          <p:cNvSpPr/>
          <p:nvPr/>
        </p:nvSpPr>
        <p:spPr>
          <a:xfrm>
            <a:off x="3027426" y="1937766"/>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a:p>
        </p:txBody>
      </p:sp>
      <p:grpSp>
        <p:nvGrpSpPr>
          <p:cNvPr id="36" name="object 33">
            <a:extLst>
              <a:ext uri="{FF2B5EF4-FFF2-40B4-BE49-F238E27FC236}">
                <a16:creationId xmlns:a16="http://schemas.microsoft.com/office/drawing/2014/main" id="{C0038FCE-2871-3B7B-BD86-A7079296D3CB}"/>
              </a:ext>
            </a:extLst>
          </p:cNvPr>
          <p:cNvGrpSpPr/>
          <p:nvPr/>
        </p:nvGrpSpPr>
        <p:grpSpPr>
          <a:xfrm>
            <a:off x="3137916" y="1168908"/>
            <a:ext cx="586740" cy="581025"/>
            <a:chOff x="3137916" y="1168908"/>
            <a:chExt cx="586740" cy="581025"/>
          </a:xfrm>
        </p:grpSpPr>
        <p:pic>
          <p:nvPicPr>
            <p:cNvPr id="37" name="object 34">
              <a:extLst>
                <a:ext uri="{FF2B5EF4-FFF2-40B4-BE49-F238E27FC236}">
                  <a16:creationId xmlns:a16="http://schemas.microsoft.com/office/drawing/2014/main" id="{6ECB9614-72AA-95DB-13F5-522D2BC95D55}"/>
                </a:ext>
              </a:extLst>
            </p:cNvPr>
            <p:cNvPicPr/>
            <p:nvPr/>
          </p:nvPicPr>
          <p:blipFill>
            <a:blip r:embed="rId12" cstate="print"/>
            <a:stretch>
              <a:fillRect/>
            </a:stretch>
          </p:blipFill>
          <p:spPr>
            <a:xfrm>
              <a:off x="3141934" y="1170849"/>
              <a:ext cx="574683" cy="570664"/>
            </a:xfrm>
            <a:prstGeom prst="rect">
              <a:avLst/>
            </a:prstGeom>
          </p:spPr>
        </p:pic>
        <p:sp>
          <p:nvSpPr>
            <p:cNvPr id="38" name="object 35">
              <a:extLst>
                <a:ext uri="{FF2B5EF4-FFF2-40B4-BE49-F238E27FC236}">
                  <a16:creationId xmlns:a16="http://schemas.microsoft.com/office/drawing/2014/main" id="{05847BDE-4386-99AA-5F68-424BE2B9223A}"/>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39" name="object 36">
              <a:extLst>
                <a:ext uri="{FF2B5EF4-FFF2-40B4-BE49-F238E27FC236}">
                  <a16:creationId xmlns:a16="http://schemas.microsoft.com/office/drawing/2014/main" id="{0F5757CE-3C93-3D97-437E-59C96AEB4893}"/>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a:p>
          </p:txBody>
        </p:sp>
        <p:sp>
          <p:nvSpPr>
            <p:cNvPr id="40" name="object 37">
              <a:extLst>
                <a:ext uri="{FF2B5EF4-FFF2-40B4-BE49-F238E27FC236}">
                  <a16:creationId xmlns:a16="http://schemas.microsoft.com/office/drawing/2014/main" id="{15A84EF4-217D-2D10-AE47-F3BA1FF75E69}"/>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a:p>
          </p:txBody>
        </p:sp>
      </p:grpSp>
      <p:grpSp>
        <p:nvGrpSpPr>
          <p:cNvPr id="41" name="object 38">
            <a:extLst>
              <a:ext uri="{FF2B5EF4-FFF2-40B4-BE49-F238E27FC236}">
                <a16:creationId xmlns:a16="http://schemas.microsoft.com/office/drawing/2014/main" id="{A7524F60-08CC-97BD-826D-575989B9FC4F}"/>
              </a:ext>
            </a:extLst>
          </p:cNvPr>
          <p:cNvGrpSpPr/>
          <p:nvPr/>
        </p:nvGrpSpPr>
        <p:grpSpPr>
          <a:xfrm>
            <a:off x="8377428" y="1168908"/>
            <a:ext cx="586740" cy="581025"/>
            <a:chOff x="8377428" y="1168908"/>
            <a:chExt cx="586740" cy="581025"/>
          </a:xfrm>
        </p:grpSpPr>
        <p:pic>
          <p:nvPicPr>
            <p:cNvPr id="42" name="object 39">
              <a:extLst>
                <a:ext uri="{FF2B5EF4-FFF2-40B4-BE49-F238E27FC236}">
                  <a16:creationId xmlns:a16="http://schemas.microsoft.com/office/drawing/2014/main" id="{AEB3B9B8-61EE-5C26-0BDB-95624226E537}"/>
                </a:ext>
              </a:extLst>
            </p:cNvPr>
            <p:cNvPicPr/>
            <p:nvPr/>
          </p:nvPicPr>
          <p:blipFill>
            <a:blip r:embed="rId12" cstate="print"/>
            <a:stretch>
              <a:fillRect/>
            </a:stretch>
          </p:blipFill>
          <p:spPr>
            <a:xfrm>
              <a:off x="8381446" y="1170849"/>
              <a:ext cx="574683" cy="570664"/>
            </a:xfrm>
            <a:prstGeom prst="rect">
              <a:avLst/>
            </a:prstGeom>
          </p:spPr>
        </p:pic>
        <p:sp>
          <p:nvSpPr>
            <p:cNvPr id="43" name="object 40">
              <a:extLst>
                <a:ext uri="{FF2B5EF4-FFF2-40B4-BE49-F238E27FC236}">
                  <a16:creationId xmlns:a16="http://schemas.microsoft.com/office/drawing/2014/main" id="{2EA22D39-CDA3-36BB-BF39-BC0D2B6E7A13}"/>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a:p>
          </p:txBody>
        </p:sp>
        <p:sp>
          <p:nvSpPr>
            <p:cNvPr id="44" name="object 41">
              <a:extLst>
                <a:ext uri="{FF2B5EF4-FFF2-40B4-BE49-F238E27FC236}">
                  <a16:creationId xmlns:a16="http://schemas.microsoft.com/office/drawing/2014/main" id="{BF641BDF-27BB-DE21-C329-A69C33DE9969}"/>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a:p>
          </p:txBody>
        </p:sp>
        <p:sp>
          <p:nvSpPr>
            <p:cNvPr id="45" name="object 42">
              <a:extLst>
                <a:ext uri="{FF2B5EF4-FFF2-40B4-BE49-F238E27FC236}">
                  <a16:creationId xmlns:a16="http://schemas.microsoft.com/office/drawing/2014/main" id="{259305D6-715C-D79B-945E-3D1593A7F712}"/>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a:p>
          </p:txBody>
        </p:sp>
      </p:grpSp>
      <p:sp>
        <p:nvSpPr>
          <p:cNvPr id="46" name="object 43">
            <a:extLst>
              <a:ext uri="{FF2B5EF4-FFF2-40B4-BE49-F238E27FC236}">
                <a16:creationId xmlns:a16="http://schemas.microsoft.com/office/drawing/2014/main" id="{D6706A70-B18C-32AA-584A-9D849ADA2F0A}"/>
              </a:ext>
            </a:extLst>
          </p:cNvPr>
          <p:cNvSpPr txBox="1"/>
          <p:nvPr/>
        </p:nvSpPr>
        <p:spPr>
          <a:xfrm>
            <a:off x="3325114"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47" name="object 44">
            <a:extLst>
              <a:ext uri="{FF2B5EF4-FFF2-40B4-BE49-F238E27FC236}">
                <a16:creationId xmlns:a16="http://schemas.microsoft.com/office/drawing/2014/main" id="{65FB70D2-18BC-7430-9114-7E8899B978C0}"/>
              </a:ext>
            </a:extLst>
          </p:cNvPr>
          <p:cNvPicPr/>
          <p:nvPr/>
        </p:nvPicPr>
        <p:blipFill>
          <a:blip r:embed="rId13" cstate="print"/>
          <a:stretch>
            <a:fillRect/>
          </a:stretch>
        </p:blipFill>
        <p:spPr>
          <a:xfrm>
            <a:off x="3315970" y="2014473"/>
            <a:ext cx="213867" cy="213867"/>
          </a:xfrm>
          <a:prstGeom prst="rect">
            <a:avLst/>
          </a:prstGeom>
        </p:spPr>
      </p:pic>
      <p:sp>
        <p:nvSpPr>
          <p:cNvPr id="48" name="object 45">
            <a:extLst>
              <a:ext uri="{FF2B5EF4-FFF2-40B4-BE49-F238E27FC236}">
                <a16:creationId xmlns:a16="http://schemas.microsoft.com/office/drawing/2014/main" id="{44720FA0-2D13-B948-5326-F7D2711943CE}"/>
              </a:ext>
            </a:extLst>
          </p:cNvPr>
          <p:cNvSpPr txBox="1"/>
          <p:nvPr/>
        </p:nvSpPr>
        <p:spPr>
          <a:xfrm>
            <a:off x="8561323" y="1955419"/>
            <a:ext cx="19558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Microsoft YaHei"/>
                <a:cs typeface="Microsoft YaHei"/>
              </a:rPr>
              <a:t>+</a:t>
            </a:r>
            <a:endParaRPr sz="1800">
              <a:latin typeface="Microsoft YaHei"/>
              <a:cs typeface="Microsoft YaHei"/>
            </a:endParaRPr>
          </a:p>
        </p:txBody>
      </p:sp>
      <p:pic>
        <p:nvPicPr>
          <p:cNvPr id="49" name="object 46">
            <a:extLst>
              <a:ext uri="{FF2B5EF4-FFF2-40B4-BE49-F238E27FC236}">
                <a16:creationId xmlns:a16="http://schemas.microsoft.com/office/drawing/2014/main" id="{3ED4FDFC-4621-4E82-9900-5251DF401860}"/>
              </a:ext>
            </a:extLst>
          </p:cNvPr>
          <p:cNvPicPr/>
          <p:nvPr/>
        </p:nvPicPr>
        <p:blipFill>
          <a:blip r:embed="rId13" cstate="print"/>
          <a:stretch>
            <a:fillRect/>
          </a:stretch>
        </p:blipFill>
        <p:spPr>
          <a:xfrm>
            <a:off x="8550909" y="2014473"/>
            <a:ext cx="213868" cy="213867"/>
          </a:xfrm>
          <a:prstGeom prst="rect">
            <a:avLst/>
          </a:prstGeom>
        </p:spPr>
      </p:pic>
      <p:sp>
        <p:nvSpPr>
          <p:cNvPr id="50" name="object 47">
            <a:extLst>
              <a:ext uri="{FF2B5EF4-FFF2-40B4-BE49-F238E27FC236}">
                <a16:creationId xmlns:a16="http://schemas.microsoft.com/office/drawing/2014/main" id="{F14128C4-6A4F-ECFF-C8D6-FDCAD61D6626}"/>
              </a:ext>
            </a:extLst>
          </p:cNvPr>
          <p:cNvSpPr/>
          <p:nvPr/>
        </p:nvSpPr>
        <p:spPr>
          <a:xfrm>
            <a:off x="5269229" y="2286254"/>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a:p>
        </p:txBody>
      </p:sp>
      <p:sp>
        <p:nvSpPr>
          <p:cNvPr id="57" name="object 54">
            <a:extLst>
              <a:ext uri="{FF2B5EF4-FFF2-40B4-BE49-F238E27FC236}">
                <a16:creationId xmlns:a16="http://schemas.microsoft.com/office/drawing/2014/main" id="{C29D5C10-4CA2-F3E1-F9A1-4E5E0EB5A785}"/>
              </a:ext>
            </a:extLst>
          </p:cNvPr>
          <p:cNvSpPr txBox="1"/>
          <p:nvPr/>
        </p:nvSpPr>
        <p:spPr>
          <a:xfrm>
            <a:off x="5476747" y="2848482"/>
            <a:ext cx="107442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C00000"/>
                </a:solidFill>
                <a:latin typeface="Yu Gothic UI"/>
                <a:cs typeface="Yu Gothic UI"/>
              </a:rPr>
              <a:t>impossible!</a:t>
            </a:r>
            <a:endParaRPr sz="1600" dirty="0">
              <a:latin typeface="Yu Gothic UI"/>
              <a:cs typeface="Yu Gothic UI"/>
            </a:endParaRPr>
          </a:p>
        </p:txBody>
      </p:sp>
      <p:sp>
        <p:nvSpPr>
          <p:cNvPr id="65" name="object 62">
            <a:extLst>
              <a:ext uri="{FF2B5EF4-FFF2-40B4-BE49-F238E27FC236}">
                <a16:creationId xmlns:a16="http://schemas.microsoft.com/office/drawing/2014/main" id="{FDA82963-3A86-A6B0-E7DA-9A5EDC629C87}"/>
              </a:ext>
            </a:extLst>
          </p:cNvPr>
          <p:cNvSpPr txBox="1"/>
          <p:nvPr/>
        </p:nvSpPr>
        <p:spPr>
          <a:xfrm>
            <a:off x="6937629" y="3699128"/>
            <a:ext cx="1489710"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0" dirty="0">
                <a:solidFill>
                  <a:srgbClr val="2D75B6"/>
                </a:solidFill>
                <a:latin typeface="Yu Gothic UI"/>
                <a:cs typeface="Yu Gothic UI"/>
              </a:rPr>
              <a:t>Network</a:t>
            </a:r>
            <a:endParaRPr sz="1600" dirty="0">
              <a:latin typeface="Yu Gothic UI"/>
              <a:cs typeface="Yu Gothic UI"/>
            </a:endParaRPr>
          </a:p>
        </p:txBody>
      </p:sp>
      <p:sp>
        <p:nvSpPr>
          <p:cNvPr id="66" name="object 63">
            <a:extLst>
              <a:ext uri="{FF2B5EF4-FFF2-40B4-BE49-F238E27FC236}">
                <a16:creationId xmlns:a16="http://schemas.microsoft.com/office/drawing/2014/main" id="{73E6394B-018C-1C8A-3CD8-843CFA0A1C83}"/>
              </a:ext>
            </a:extLst>
          </p:cNvPr>
          <p:cNvSpPr txBox="1"/>
          <p:nvPr/>
        </p:nvSpPr>
        <p:spPr>
          <a:xfrm>
            <a:off x="2607531" y="4427347"/>
            <a:ext cx="2108486" cy="289823"/>
          </a:xfrm>
          <a:prstGeom prst="rect">
            <a:avLst/>
          </a:prstGeom>
        </p:spPr>
        <p:txBody>
          <a:bodyPr vert="horz" wrap="square" lIns="0" tIns="12700" rIns="0" bIns="0" rtlCol="0">
            <a:spAutoFit/>
          </a:bodyPr>
          <a:lstStyle/>
          <a:p>
            <a:pPr marR="5715" algn="r">
              <a:lnSpc>
                <a:spcPct val="100000"/>
              </a:lnSpc>
              <a:spcBef>
                <a:spcPts val="100"/>
              </a:spcBef>
            </a:pPr>
            <a:r>
              <a:rPr sz="1800" b="1" dirty="0">
                <a:latin typeface="Yu Gothic UI"/>
                <a:cs typeface="Yu Gothic UI"/>
              </a:rPr>
              <a:t>Target</a:t>
            </a:r>
            <a:r>
              <a:rPr sz="1800" b="1" spc="-30" dirty="0">
                <a:latin typeface="Yu Gothic UI"/>
                <a:cs typeface="Yu Gothic UI"/>
              </a:rPr>
              <a:t> </a:t>
            </a:r>
            <a:r>
              <a:rPr sz="1800" b="1" spc="-10" dirty="0">
                <a:latin typeface="Yu Gothic UI"/>
                <a:cs typeface="Yu Gothic UI"/>
              </a:rPr>
              <a:t>Distribution</a:t>
            </a:r>
            <a:endParaRPr sz="1800" dirty="0">
              <a:latin typeface="Yu Gothic UI"/>
              <a:cs typeface="Yu Gothic UI"/>
            </a:endParaRPr>
          </a:p>
        </p:txBody>
      </p:sp>
      <p:sp>
        <p:nvSpPr>
          <p:cNvPr id="135" name="object 132">
            <a:extLst>
              <a:ext uri="{FF2B5EF4-FFF2-40B4-BE49-F238E27FC236}">
                <a16:creationId xmlns:a16="http://schemas.microsoft.com/office/drawing/2014/main" id="{9741F64E-D5E7-5B6C-4FAA-151AB548AF8E}"/>
              </a:ext>
            </a:extLst>
          </p:cNvPr>
          <p:cNvSpPr txBox="1"/>
          <p:nvPr/>
        </p:nvSpPr>
        <p:spPr>
          <a:xfrm>
            <a:off x="8712707" y="4027932"/>
            <a:ext cx="3077210" cy="338455"/>
          </a:xfrm>
          <a:prstGeom prst="rect">
            <a:avLst/>
          </a:prstGeom>
          <a:solidFill>
            <a:srgbClr val="006FC0">
              <a:alpha val="10195"/>
            </a:srgbClr>
          </a:solidFill>
        </p:spPr>
        <p:txBody>
          <a:bodyPr vert="horz" wrap="square" lIns="0" tIns="32384" rIns="0" bIns="0" rtlCol="0">
            <a:spAutoFit/>
          </a:bodyPr>
          <a:lstStyle/>
          <a:p>
            <a:pPr marL="112395">
              <a:lnSpc>
                <a:spcPct val="100000"/>
              </a:lnSpc>
              <a:spcBef>
                <a:spcPts val="254"/>
              </a:spcBef>
            </a:pPr>
            <a:r>
              <a:rPr sz="1600" b="1" dirty="0">
                <a:solidFill>
                  <a:srgbClr val="2D75B6"/>
                </a:solidFill>
                <a:latin typeface="Yu Gothic UI"/>
                <a:cs typeface="Yu Gothic UI"/>
              </a:rPr>
              <a:t>Assume:</a:t>
            </a:r>
            <a:r>
              <a:rPr sz="1600" b="1" spc="-40" dirty="0">
                <a:solidFill>
                  <a:srgbClr val="2D75B6"/>
                </a:solidFill>
                <a:latin typeface="Yu Gothic UI"/>
                <a:cs typeface="Yu Gothic UI"/>
              </a:rPr>
              <a:t> </a:t>
            </a:r>
            <a:r>
              <a:rPr sz="1600" b="1" dirty="0">
                <a:solidFill>
                  <a:srgbClr val="2D75B6"/>
                </a:solidFill>
                <a:latin typeface="Yu Gothic UI"/>
                <a:cs typeface="Yu Gothic UI"/>
              </a:rPr>
              <a:t>the</a:t>
            </a:r>
            <a:r>
              <a:rPr sz="1600" b="1" spc="-40" dirty="0">
                <a:solidFill>
                  <a:srgbClr val="2D75B6"/>
                </a:solidFill>
                <a:latin typeface="Yu Gothic UI"/>
                <a:cs typeface="Yu Gothic UI"/>
              </a:rPr>
              <a:t> </a:t>
            </a:r>
            <a:r>
              <a:rPr sz="1600" b="1" dirty="0">
                <a:solidFill>
                  <a:srgbClr val="2D75B6"/>
                </a:solidFill>
                <a:latin typeface="Yu Gothic UI"/>
                <a:cs typeface="Yu Gothic UI"/>
              </a:rPr>
              <a:t>output</a:t>
            </a:r>
            <a:r>
              <a:rPr sz="1600" b="1" spc="-45" dirty="0">
                <a:solidFill>
                  <a:srgbClr val="2D75B6"/>
                </a:solidFill>
                <a:latin typeface="Yu Gothic UI"/>
                <a:cs typeface="Yu Gothic UI"/>
              </a:rPr>
              <a:t> </a:t>
            </a:r>
            <a:r>
              <a:rPr sz="1600" b="1" dirty="0">
                <a:solidFill>
                  <a:srgbClr val="2D75B6"/>
                </a:solidFill>
                <a:latin typeface="Yu Gothic UI"/>
                <a:cs typeface="Yu Gothic UI"/>
              </a:rPr>
              <a:t>is</a:t>
            </a:r>
            <a:r>
              <a:rPr sz="1600" b="1" spc="-55" dirty="0">
                <a:solidFill>
                  <a:srgbClr val="2D75B6"/>
                </a:solidFill>
                <a:latin typeface="Yu Gothic UI"/>
                <a:cs typeface="Yu Gothic UI"/>
              </a:rPr>
              <a:t> </a:t>
            </a:r>
            <a:r>
              <a:rPr sz="1600" b="1" spc="-10" dirty="0">
                <a:solidFill>
                  <a:srgbClr val="2D75B6"/>
                </a:solidFill>
                <a:latin typeface="Yu Gothic UI"/>
                <a:cs typeface="Yu Gothic UI"/>
              </a:rPr>
              <a:t>gaussian</a:t>
            </a:r>
            <a:endParaRPr sz="1600" dirty="0">
              <a:latin typeface="Yu Gothic UI"/>
              <a:cs typeface="Yu Gothic UI"/>
            </a:endParaRPr>
          </a:p>
        </p:txBody>
      </p:sp>
      <p:sp>
        <p:nvSpPr>
          <p:cNvPr id="144" name="object 141">
            <a:extLst>
              <a:ext uri="{FF2B5EF4-FFF2-40B4-BE49-F238E27FC236}">
                <a16:creationId xmlns:a16="http://schemas.microsoft.com/office/drawing/2014/main" id="{EC738191-B7B7-C184-FFED-521F7D76419A}"/>
              </a:ext>
            </a:extLst>
          </p:cNvPr>
          <p:cNvSpPr txBox="1"/>
          <p:nvPr/>
        </p:nvSpPr>
        <p:spPr>
          <a:xfrm>
            <a:off x="5628132" y="986027"/>
            <a:ext cx="935990" cy="338455"/>
          </a:xfrm>
          <a:prstGeom prst="rect">
            <a:avLst/>
          </a:prstGeom>
          <a:solidFill>
            <a:srgbClr val="006FC0">
              <a:alpha val="10195"/>
            </a:srgbClr>
          </a:solidFill>
        </p:spPr>
        <p:txBody>
          <a:bodyPr vert="horz" wrap="square" lIns="0" tIns="31750" rIns="0" bIns="0" rtlCol="0">
            <a:spAutoFit/>
          </a:bodyPr>
          <a:lstStyle/>
          <a:p>
            <a:pPr marL="119380">
              <a:lnSpc>
                <a:spcPct val="100000"/>
              </a:lnSpc>
              <a:spcBef>
                <a:spcPts val="250"/>
              </a:spcBef>
            </a:pPr>
            <a:r>
              <a:rPr sz="1600" b="1" spc="-10" dirty="0">
                <a:solidFill>
                  <a:srgbClr val="2D75B6"/>
                </a:solidFill>
                <a:latin typeface="Yu Gothic UI"/>
                <a:cs typeface="Yu Gothic UI"/>
              </a:rPr>
              <a:t>Markov</a:t>
            </a:r>
            <a:endParaRPr sz="1600">
              <a:latin typeface="Yu Gothic UI"/>
              <a:cs typeface="Yu Gothic UI"/>
            </a:endParaRPr>
          </a:p>
        </p:txBody>
      </p:sp>
      <mc:AlternateContent xmlns:mc="http://schemas.openxmlformats.org/markup-compatibility/2006" xmlns:a14="http://schemas.microsoft.com/office/drawing/2010/main">
        <mc:Choice Requires="a14">
          <p:sp>
            <p:nvSpPr>
              <p:cNvPr id="213" name="文本框 212">
                <a:extLst>
                  <a:ext uri="{FF2B5EF4-FFF2-40B4-BE49-F238E27FC236}">
                    <a16:creationId xmlns:a16="http://schemas.microsoft.com/office/drawing/2014/main" id="{07914B10-FD49-48A0-4095-CCA3768BE901}"/>
                  </a:ext>
                </a:extLst>
              </p:cNvPr>
              <p:cNvSpPr txBox="1"/>
              <p:nvPr/>
            </p:nvSpPr>
            <p:spPr>
              <a:xfrm>
                <a:off x="5487468" y="1464360"/>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213" name="文本框 212">
                <a:extLst>
                  <a:ext uri="{FF2B5EF4-FFF2-40B4-BE49-F238E27FC236}">
                    <a16:creationId xmlns:a16="http://schemas.microsoft.com/office/drawing/2014/main" id="{07914B10-FD49-48A0-4095-CCA3768BE901}"/>
                  </a:ext>
                </a:extLst>
              </p:cNvPr>
              <p:cNvSpPr txBox="1">
                <a:spLocks noRot="1" noChangeAspect="1" noMove="1" noResize="1" noEditPoints="1" noAdjustHandles="1" noChangeArrowheads="1" noChangeShapeType="1" noTextEdit="1"/>
              </p:cNvSpPr>
              <p:nvPr/>
            </p:nvSpPr>
            <p:spPr>
              <a:xfrm>
                <a:off x="5487468" y="1464360"/>
                <a:ext cx="1217064" cy="307777"/>
              </a:xfrm>
              <a:prstGeom prst="rect">
                <a:avLst/>
              </a:prstGeom>
              <a:blipFill>
                <a:blip r:embed="rId14"/>
                <a:stretch>
                  <a:fillRect l="-4000" t="-1961" r="-70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68287885-02A9-BB0C-FB71-324B1DB850E1}"/>
                  </a:ext>
                </a:extLst>
              </p:cNvPr>
              <p:cNvSpPr txBox="1"/>
              <p:nvPr/>
            </p:nvSpPr>
            <p:spPr>
              <a:xfrm>
                <a:off x="5487468" y="244554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C00000"/>
                          </a:solidFill>
                          <a:latin typeface="Cambria Math" panose="02040503050406030204" pitchFamily="18" charset="0"/>
                        </a:rPr>
                        <m:t>𝑞</m:t>
                      </m:r>
                      <m:r>
                        <a:rPr lang="en-US" altLang="zh-CN" sz="2000" b="0" i="1" smtClean="0">
                          <a:solidFill>
                            <a:srgbClr val="C00000"/>
                          </a:solidFill>
                          <a:latin typeface="Cambria Math" panose="02040503050406030204" pitchFamily="18" charset="0"/>
                        </a:rPr>
                        <m:t>(</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𝑥</m:t>
                          </m:r>
                        </m:e>
                        <m:sub>
                          <m:r>
                            <a:rPr lang="en-US" altLang="zh-CN" sz="2000" b="0" i="1" smtClean="0">
                              <a:solidFill>
                                <a:srgbClr val="C00000"/>
                              </a:solidFill>
                              <a:latin typeface="Cambria Math" panose="02040503050406030204" pitchFamily="18" charset="0"/>
                            </a:rPr>
                            <m:t>𝑡</m:t>
                          </m:r>
                          <m:r>
                            <a:rPr lang="en-US" altLang="zh-CN" sz="2000" b="0" i="1" smtClean="0">
                              <a:solidFill>
                                <a:srgbClr val="C00000"/>
                              </a:solidFill>
                              <a:latin typeface="Cambria Math" panose="02040503050406030204" pitchFamily="18" charset="0"/>
                            </a:rPr>
                            <m:t>−1</m:t>
                          </m:r>
                        </m:sub>
                      </m:sSub>
                      <m:r>
                        <a:rPr lang="en-US" altLang="zh-CN" sz="2000" b="0" i="1" smtClean="0">
                          <a:solidFill>
                            <a:srgbClr val="C00000"/>
                          </a:solidFill>
                          <a:latin typeface="Cambria Math" panose="02040503050406030204" pitchFamily="18" charset="0"/>
                        </a:rPr>
                        <m:t>|</m:t>
                      </m:r>
                      <m:sSub>
                        <m:sSubPr>
                          <m:ctrlPr>
                            <a:rPr lang="en-US" altLang="zh-CN" sz="2000" b="0" i="1" smtClean="0">
                              <a:solidFill>
                                <a:srgbClr val="C00000"/>
                              </a:solidFill>
                              <a:latin typeface="Cambria Math" panose="02040503050406030204" pitchFamily="18" charset="0"/>
                            </a:rPr>
                          </m:ctrlPr>
                        </m:sSubPr>
                        <m:e>
                          <m:r>
                            <a:rPr lang="en-US" altLang="zh-CN" sz="2000" b="0" i="1" smtClean="0">
                              <a:solidFill>
                                <a:srgbClr val="C00000"/>
                              </a:solidFill>
                              <a:latin typeface="Cambria Math" panose="02040503050406030204" pitchFamily="18" charset="0"/>
                            </a:rPr>
                            <m:t>𝑥</m:t>
                          </m:r>
                        </m:e>
                        <m:sub>
                          <m:r>
                            <a:rPr lang="en-US" altLang="zh-CN" sz="2000" b="0" i="1" smtClean="0">
                              <a:solidFill>
                                <a:srgbClr val="C00000"/>
                              </a:solidFill>
                              <a:latin typeface="Cambria Math" panose="02040503050406030204" pitchFamily="18" charset="0"/>
                            </a:rPr>
                            <m:t>𝑡</m:t>
                          </m:r>
                        </m:sub>
                      </m:sSub>
                      <m:r>
                        <a:rPr lang="en-US" altLang="zh-CN" sz="2000" b="0" i="1" smtClean="0">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xmlns="">
          <p:sp>
            <p:nvSpPr>
              <p:cNvPr id="147" name="文本框 146">
                <a:extLst>
                  <a:ext uri="{FF2B5EF4-FFF2-40B4-BE49-F238E27FC236}">
                    <a16:creationId xmlns:a16="http://schemas.microsoft.com/office/drawing/2014/main" id="{68287885-02A9-BB0C-FB71-324B1DB850E1}"/>
                  </a:ext>
                </a:extLst>
              </p:cNvPr>
              <p:cNvSpPr txBox="1">
                <a:spLocks noRot="1" noChangeAspect="1" noMove="1" noResize="1" noEditPoints="1" noAdjustHandles="1" noChangeArrowheads="1" noChangeShapeType="1" noTextEdit="1"/>
              </p:cNvSpPr>
              <p:nvPr/>
            </p:nvSpPr>
            <p:spPr>
              <a:xfrm>
                <a:off x="5487468" y="2445544"/>
                <a:ext cx="1217064" cy="307777"/>
              </a:xfrm>
              <a:prstGeom prst="rect">
                <a:avLst/>
              </a:prstGeom>
              <a:blipFill>
                <a:blip r:embed="rId15"/>
                <a:stretch>
                  <a:fillRect l="-4000" t="-1961" r="-7000"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 name="文本框 147">
                <a:extLst>
                  <a:ext uri="{FF2B5EF4-FFF2-40B4-BE49-F238E27FC236}">
                    <a16:creationId xmlns:a16="http://schemas.microsoft.com/office/drawing/2014/main" id="{FF9D8D26-4E6E-713C-D558-726F2C62CD8F}"/>
                  </a:ext>
                </a:extLst>
              </p:cNvPr>
              <p:cNvSpPr txBox="1"/>
              <p:nvPr/>
            </p:nvSpPr>
            <p:spPr>
              <a:xfrm>
                <a:off x="5425624" y="3659617"/>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zh-CN" altLang="en-US" sz="2000" i="1" smtClean="0">
                              <a:latin typeface="Cambria Math" panose="02040503050406030204" pitchFamily="18" charset="0"/>
                            </a:rPr>
                            <m:t>𝜃</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148" name="文本框 147">
                <a:extLst>
                  <a:ext uri="{FF2B5EF4-FFF2-40B4-BE49-F238E27FC236}">
                    <a16:creationId xmlns:a16="http://schemas.microsoft.com/office/drawing/2014/main" id="{FF9D8D26-4E6E-713C-D558-726F2C62CD8F}"/>
                  </a:ext>
                </a:extLst>
              </p:cNvPr>
              <p:cNvSpPr txBox="1">
                <a:spLocks noRot="1" noChangeAspect="1" noMove="1" noResize="1" noEditPoints="1" noAdjustHandles="1" noChangeArrowheads="1" noChangeShapeType="1" noTextEdit="1"/>
              </p:cNvSpPr>
              <p:nvPr/>
            </p:nvSpPr>
            <p:spPr>
              <a:xfrm>
                <a:off x="5425624" y="3659617"/>
                <a:ext cx="1340752" cy="307777"/>
              </a:xfrm>
              <a:prstGeom prst="rect">
                <a:avLst/>
              </a:prstGeom>
              <a:blipFill>
                <a:blip r:embed="rId16"/>
                <a:stretch>
                  <a:fillRect l="-3636" t="-1961" r="-636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40080CD6-3BB5-CCE8-55C5-40FF0C6D1483}"/>
                  </a:ext>
                </a:extLst>
              </p:cNvPr>
              <p:cNvSpPr txBox="1"/>
              <p:nvPr/>
            </p:nvSpPr>
            <p:spPr>
              <a:xfrm>
                <a:off x="5123888" y="4399788"/>
                <a:ext cx="40685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𝒩</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𝜇</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150" name="文本框 149">
                <a:extLst>
                  <a:ext uri="{FF2B5EF4-FFF2-40B4-BE49-F238E27FC236}">
                    <a16:creationId xmlns:a16="http://schemas.microsoft.com/office/drawing/2014/main" id="{40080CD6-3BB5-CCE8-55C5-40FF0C6D1483}"/>
                  </a:ext>
                </a:extLst>
              </p:cNvPr>
              <p:cNvSpPr txBox="1">
                <a:spLocks noRot="1" noChangeAspect="1" noMove="1" noResize="1" noEditPoints="1" noAdjustHandles="1" noChangeArrowheads="1" noChangeShapeType="1" noTextEdit="1"/>
              </p:cNvSpPr>
              <p:nvPr/>
            </p:nvSpPr>
            <p:spPr>
              <a:xfrm>
                <a:off x="5123888" y="4399788"/>
                <a:ext cx="4068550" cy="307777"/>
              </a:xfrm>
              <a:prstGeom prst="rect">
                <a:avLst/>
              </a:prstGeom>
              <a:blipFill>
                <a:blip r:embed="rId17"/>
                <a:stretch>
                  <a:fillRect l="-900" t="-2000" r="-1799" b="-3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a:extLst>
                  <a:ext uri="{FF2B5EF4-FFF2-40B4-BE49-F238E27FC236}">
                    <a16:creationId xmlns:a16="http://schemas.microsoft.com/office/drawing/2014/main" id="{33A355E3-3B4B-CD8A-69EF-7CFE5FEECD95}"/>
                  </a:ext>
                </a:extLst>
              </p:cNvPr>
              <p:cNvSpPr txBox="1"/>
              <p:nvPr/>
            </p:nvSpPr>
            <p:spPr>
              <a:xfrm>
                <a:off x="5017456" y="5224180"/>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𝒩</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𝜇</m:t>
                          </m:r>
                        </m:e>
                        <m:sub>
                          <m:r>
                            <a:rPr lang="zh-CN" altLang="en-US" sz="2000" b="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zh-CN" altLang="en-US" sz="200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baseline="-25000"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oMath>
                  </m:oMathPara>
                </a14:m>
                <a:endParaRPr lang="zh-CN" altLang="en-US" dirty="0"/>
              </a:p>
            </p:txBody>
          </p:sp>
        </mc:Choice>
        <mc:Fallback xmlns="">
          <p:sp>
            <p:nvSpPr>
              <p:cNvPr id="151" name="文本框 150">
                <a:extLst>
                  <a:ext uri="{FF2B5EF4-FFF2-40B4-BE49-F238E27FC236}">
                    <a16:creationId xmlns:a16="http://schemas.microsoft.com/office/drawing/2014/main" id="{33A355E3-3B4B-CD8A-69EF-7CFE5FEECD95}"/>
                  </a:ext>
                </a:extLst>
              </p:cNvPr>
              <p:cNvSpPr txBox="1">
                <a:spLocks noRot="1" noChangeAspect="1" noMove="1" noResize="1" noEditPoints="1" noAdjustHandles="1" noChangeArrowheads="1" noChangeShapeType="1" noTextEdit="1"/>
              </p:cNvSpPr>
              <p:nvPr/>
            </p:nvSpPr>
            <p:spPr>
              <a:xfrm>
                <a:off x="5017456" y="5224180"/>
                <a:ext cx="4652876" cy="307777"/>
              </a:xfrm>
              <a:prstGeom prst="rect">
                <a:avLst/>
              </a:prstGeom>
              <a:blipFill>
                <a:blip r:embed="rId18"/>
                <a:stretch>
                  <a:fillRect l="-786" t="-2000" r="-1442" b="-36000"/>
                </a:stretch>
              </a:blipFill>
            </p:spPr>
            <p:txBody>
              <a:bodyPr/>
              <a:lstStyle/>
              <a:p>
                <a:r>
                  <a:rPr lang="zh-CN" altLang="en-US">
                    <a:noFill/>
                  </a:rPr>
                  <a:t> </a:t>
                </a:r>
              </a:p>
            </p:txBody>
          </p:sp>
        </mc:Fallback>
      </mc:AlternateContent>
      <p:sp>
        <p:nvSpPr>
          <p:cNvPr id="153" name="文本框 152">
            <a:extLst>
              <a:ext uri="{FF2B5EF4-FFF2-40B4-BE49-F238E27FC236}">
                <a16:creationId xmlns:a16="http://schemas.microsoft.com/office/drawing/2014/main" id="{33FBF0EB-8D05-348C-FAE0-CCC8EDA02FDF}"/>
              </a:ext>
            </a:extLst>
          </p:cNvPr>
          <p:cNvSpPr txBox="1"/>
          <p:nvPr/>
        </p:nvSpPr>
        <p:spPr>
          <a:xfrm>
            <a:off x="1698498" y="5217153"/>
            <a:ext cx="3128772" cy="369332"/>
          </a:xfrm>
          <a:prstGeom prst="rect">
            <a:avLst/>
          </a:prstGeom>
          <a:noFill/>
        </p:spPr>
        <p:txBody>
          <a:bodyPr wrap="square">
            <a:spAutoFit/>
          </a:bodyPr>
          <a:lstStyle/>
          <a:p>
            <a:pPr marR="5080" algn="r">
              <a:lnSpc>
                <a:spcPct val="100000"/>
              </a:lnSpc>
            </a:pPr>
            <a:r>
              <a:rPr lang="en-US" altLang="zh-CN" sz="1800" b="1" dirty="0">
                <a:latin typeface="Yu Gothic UI"/>
                <a:cs typeface="Yu Gothic UI"/>
              </a:rPr>
              <a:t>Approximated</a:t>
            </a:r>
            <a:r>
              <a:rPr lang="en-US" altLang="zh-CN" sz="1800" b="1" spc="-110" dirty="0">
                <a:latin typeface="Yu Gothic UI"/>
                <a:cs typeface="Yu Gothic UI"/>
              </a:rPr>
              <a:t> </a:t>
            </a:r>
            <a:r>
              <a:rPr lang="en-US" altLang="zh-CN" sz="1800" b="1" spc="-10" dirty="0">
                <a:latin typeface="Yu Gothic UI"/>
                <a:cs typeface="Yu Gothic UI"/>
              </a:rPr>
              <a:t>Distribution</a:t>
            </a:r>
            <a:endParaRPr lang="en-US" altLang="zh-CN" sz="1800" dirty="0">
              <a:latin typeface="Yu Gothic UI"/>
              <a:cs typeface="Yu Gothic UI"/>
            </a:endParaRPr>
          </a:p>
        </p:txBody>
      </p:sp>
      <p:cxnSp>
        <p:nvCxnSpPr>
          <p:cNvPr id="31" name="连接符: 曲线 30">
            <a:extLst>
              <a:ext uri="{FF2B5EF4-FFF2-40B4-BE49-F238E27FC236}">
                <a16:creationId xmlns:a16="http://schemas.microsoft.com/office/drawing/2014/main" id="{BB78A790-A9FA-D7BB-0BDF-601EE956A23C}"/>
              </a:ext>
            </a:extLst>
          </p:cNvPr>
          <p:cNvCxnSpPr>
            <a:stCxn id="11" idx="2"/>
            <a:endCxn id="8" idx="2"/>
          </p:cNvCxnSpPr>
          <p:nvPr/>
        </p:nvCxnSpPr>
        <p:spPr>
          <a:xfrm rot="5400000">
            <a:off x="6008559" y="1010765"/>
            <a:ext cx="363" cy="3401692"/>
          </a:xfrm>
          <a:prstGeom prst="curvedConnector3">
            <a:avLst>
              <a:gd name="adj1" fmla="val 193023967"/>
            </a:avLst>
          </a:prstGeom>
          <a:ln>
            <a:solidFill>
              <a:srgbClr val="3A0C7B"/>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661341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p:cTn id="10" dur="500"/>
                                        <p:tgtEl>
                                          <p:spTgt spid="1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22" presetClass="entr" presetSubtype="2"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right)">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wipe(left)">
                                      <p:cBhvr>
                                        <p:cTn id="29" dur="500"/>
                                        <p:tgtEl>
                                          <p:spTgt spid="6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wipe(left)">
                                      <p:cBhvr>
                                        <p:cTn id="33" dur="500"/>
                                        <p:tgtEl>
                                          <p:spTgt spid="150"/>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left)">
                                      <p:cBhvr>
                                        <p:cTn id="37" dur="500"/>
                                        <p:tgtEl>
                                          <p:spTgt spid="1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3"/>
                                        </p:tgtEl>
                                        <p:attrNameLst>
                                          <p:attrName>style.visibility</p:attrName>
                                        </p:attrNameLst>
                                      </p:cBhvr>
                                      <p:to>
                                        <p:strVal val="visible"/>
                                      </p:to>
                                    </p:set>
                                    <p:animEffect transition="in" filter="wipe(left)">
                                      <p:cBhvr>
                                        <p:cTn id="42" dur="500"/>
                                        <p:tgtEl>
                                          <p:spTgt spid="153"/>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wipe(left)">
                                      <p:cBhvr>
                                        <p:cTn id="4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7" grpId="0"/>
      <p:bldP spid="65" grpId="0"/>
      <p:bldP spid="66" grpId="0"/>
      <p:bldP spid="135" grpId="0" animBg="1"/>
      <p:bldP spid="147" grpId="0"/>
      <p:bldP spid="148" grpId="0"/>
      <p:bldP spid="150" grpId="0"/>
      <p:bldP spid="151" grpId="0"/>
      <p:bldP spid="1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3DFE9-288E-3FBD-C595-6C8FA46ACD35}"/>
              </a:ext>
            </a:extLst>
          </p:cNvPr>
          <p:cNvSpPr>
            <a:spLocks noGrp="1"/>
          </p:cNvSpPr>
          <p:nvPr>
            <p:ph type="title"/>
          </p:nvPr>
        </p:nvSpPr>
        <p:spPr/>
        <p:txBody>
          <a:bodyPr>
            <a:normAutofit/>
          </a:bodyPr>
          <a:lstStyle/>
          <a:p>
            <a:r>
              <a:rPr lang="en-US" altLang="zh-CN" b="1" dirty="0"/>
              <a:t>Maximum</a:t>
            </a:r>
            <a:r>
              <a:rPr lang="en-US" altLang="zh-CN" b="1" spc="-130" dirty="0"/>
              <a:t> </a:t>
            </a:r>
            <a:r>
              <a:rPr lang="en-US" altLang="zh-CN" b="1" dirty="0"/>
              <a:t>Likelihood</a:t>
            </a:r>
            <a:r>
              <a:rPr lang="en-US" altLang="zh-CN" b="1" spc="-114" dirty="0"/>
              <a:t> </a:t>
            </a:r>
            <a:r>
              <a:rPr lang="en-US" altLang="zh-CN" b="1" spc="-10" dirty="0"/>
              <a:t>Estimation</a:t>
            </a:r>
            <a:endParaRPr lang="zh-CN" altLang="en-US" dirty="0"/>
          </a:p>
        </p:txBody>
      </p:sp>
      <p:sp>
        <p:nvSpPr>
          <p:cNvPr id="5" name="灯片编号占位符 4">
            <a:extLst>
              <a:ext uri="{FF2B5EF4-FFF2-40B4-BE49-F238E27FC236}">
                <a16:creationId xmlns:a16="http://schemas.microsoft.com/office/drawing/2014/main" id="{D1AC9F74-CD75-66F6-8836-30490208CB46}"/>
              </a:ext>
            </a:extLst>
          </p:cNvPr>
          <p:cNvSpPr>
            <a:spLocks noGrp="1"/>
          </p:cNvSpPr>
          <p:nvPr>
            <p:ph type="sldNum" sz="quarter" idx="12"/>
          </p:nvPr>
        </p:nvSpPr>
        <p:spPr/>
        <p:txBody>
          <a:bodyPr/>
          <a:lstStyle/>
          <a:p>
            <a:fld id="{FBA2AAD9-678A-444D-9C91-F71F6204EDF4}" type="slidenum">
              <a:rPr lang="zh-CN" altLang="en-US" smtClean="0"/>
              <a:t>13</a:t>
            </a:fld>
            <a:endParaRPr lang="zh-CN" altLang="en-US"/>
          </a:p>
        </p:txBody>
      </p:sp>
      <p:pic>
        <p:nvPicPr>
          <p:cNvPr id="6" name="object 9">
            <a:extLst>
              <a:ext uri="{FF2B5EF4-FFF2-40B4-BE49-F238E27FC236}">
                <a16:creationId xmlns:a16="http://schemas.microsoft.com/office/drawing/2014/main" id="{5B4BDC54-E106-69AE-D97F-5AFDD86B7B28}"/>
              </a:ext>
            </a:extLst>
          </p:cNvPr>
          <p:cNvPicPr/>
          <p:nvPr/>
        </p:nvPicPr>
        <p:blipFill>
          <a:blip r:embed="rId3" cstate="print"/>
          <a:stretch>
            <a:fillRect/>
          </a:stretch>
        </p:blipFill>
        <p:spPr>
          <a:xfrm>
            <a:off x="4078152" y="1363347"/>
            <a:ext cx="4075248" cy="1966102"/>
          </a:xfrm>
          <a:prstGeom prst="rect">
            <a:avLst/>
          </a:prstGeom>
        </p:spPr>
      </p:pic>
      <p:sp>
        <p:nvSpPr>
          <p:cNvPr id="8" name="文本框 7">
            <a:extLst>
              <a:ext uri="{FF2B5EF4-FFF2-40B4-BE49-F238E27FC236}">
                <a16:creationId xmlns:a16="http://schemas.microsoft.com/office/drawing/2014/main" id="{B1B1399A-EB6A-DBAA-5137-0E2B65F875C4}"/>
              </a:ext>
            </a:extLst>
          </p:cNvPr>
          <p:cNvSpPr txBox="1"/>
          <p:nvPr/>
        </p:nvSpPr>
        <p:spPr>
          <a:xfrm>
            <a:off x="3180443" y="3433998"/>
            <a:ext cx="5831114" cy="1200329"/>
          </a:xfrm>
          <a:prstGeom prst="rect">
            <a:avLst/>
          </a:prstGeom>
          <a:noFill/>
        </p:spPr>
        <p:txBody>
          <a:bodyPr wrap="square">
            <a:spAutoFit/>
          </a:bodyPr>
          <a:lstStyle/>
          <a:p>
            <a:pPr algn="just"/>
            <a:r>
              <a:rPr lang="zh-CN" altLang="en-US" b="0" i="0" dirty="0">
                <a:solidFill>
                  <a:srgbClr val="404040"/>
                </a:solidFill>
                <a:effectLst/>
                <a:latin typeface="DeepSeek-CJK-patch"/>
              </a:rPr>
              <a:t>最大似然估计（</a:t>
            </a:r>
            <a:r>
              <a:rPr lang="en-US" altLang="zh-CN" b="0" i="0" dirty="0">
                <a:solidFill>
                  <a:srgbClr val="404040"/>
                </a:solidFill>
                <a:effectLst/>
                <a:latin typeface="DeepSeek-CJK-patch"/>
              </a:rPr>
              <a:t>Maximum Likelihood Estimation, MLE</a:t>
            </a:r>
            <a:r>
              <a:rPr lang="zh-CN" altLang="en-US" b="0" i="0" dirty="0">
                <a:solidFill>
                  <a:srgbClr val="404040"/>
                </a:solidFill>
                <a:effectLst/>
                <a:latin typeface="DeepSeek-CJK-patch"/>
              </a:rPr>
              <a:t>）是统计学中用于估计概率模型参数的方法</a:t>
            </a:r>
            <a:r>
              <a:rPr lang="en-US" altLang="zh-CN" b="0" i="0" dirty="0">
                <a:solidFill>
                  <a:srgbClr val="404040"/>
                </a:solidFill>
                <a:effectLst/>
                <a:latin typeface="DeepSeek-CJK-patch"/>
              </a:rPr>
              <a:t>. </a:t>
            </a:r>
            <a:r>
              <a:rPr lang="zh-CN" altLang="en-US" b="0" i="0" dirty="0">
                <a:solidFill>
                  <a:srgbClr val="404040"/>
                </a:solidFill>
                <a:effectLst/>
                <a:latin typeface="DeepSeek-CJK-patch"/>
              </a:rPr>
              <a:t>其核心思想是：</a:t>
            </a:r>
            <a:r>
              <a:rPr lang="zh-CN" altLang="en-US" b="1" i="0" dirty="0">
                <a:solidFill>
                  <a:srgbClr val="404040"/>
                </a:solidFill>
                <a:effectLst/>
                <a:latin typeface="DeepSeek-CJK-patch"/>
              </a:rPr>
              <a:t>找到一组参数，使得在该参数下，观测数据出现的概率（似然）最大</a:t>
            </a:r>
            <a:r>
              <a:rPr lang="en-US" altLang="zh-CN" b="0" i="0" dirty="0">
                <a:solidFill>
                  <a:srgbClr val="404040"/>
                </a:solidFill>
                <a:effectLst/>
                <a:latin typeface="DeepSeek-CJK-patch"/>
              </a:rPr>
              <a:t>. </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4E8FFAD-6ED9-9A2E-B2DD-5420222D7A8F}"/>
                  </a:ext>
                </a:extLst>
              </p:cNvPr>
              <p:cNvSpPr txBox="1"/>
              <p:nvPr/>
            </p:nvSpPr>
            <p:spPr>
              <a:xfrm>
                <a:off x="3180443" y="4649443"/>
                <a:ext cx="5831114" cy="1200329"/>
              </a:xfrm>
              <a:prstGeom prst="rect">
                <a:avLst/>
              </a:prstGeom>
              <a:noFill/>
            </p:spPr>
            <p:txBody>
              <a:bodyPr wrap="square" rtlCol="0">
                <a:spAutoFit/>
              </a:bodyPr>
              <a:lstStyle/>
              <a:p>
                <a:pPr algn="just"/>
                <a:r>
                  <a:rPr lang="zh-CN" altLang="en-US" dirty="0"/>
                  <a:t>我们有一个</a:t>
                </a:r>
                <a:r>
                  <a:rPr lang="zh-CN" altLang="en-US" b="1" dirty="0"/>
                  <a:t>真实数据分布</a:t>
                </a:r>
                <a14:m>
                  <m:oMath xmlns:m="http://schemas.openxmlformats.org/officeDocument/2006/math">
                    <m:r>
                      <a:rPr lang="en-US" altLang="zh-CN" b="1" i="1" smtClean="0">
                        <a:latin typeface="Cambria Math" panose="02040503050406030204" pitchFamily="18" charset="0"/>
                      </a:rPr>
                      <m:t>𝒒</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oMath>
                </a14:m>
                <a:r>
                  <a:rPr lang="zh-CN" altLang="en-US" dirty="0"/>
                  <a:t>，但它是未知的（例如某张图像的分布）；我们想要用一个</a:t>
                </a:r>
                <a:r>
                  <a:rPr lang="zh-CN" altLang="en-US" b="1" dirty="0"/>
                  <a:t>参数化的模型</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𝒑</m:t>
                        </m:r>
                      </m:e>
                      <m:sub>
                        <m:r>
                          <a:rPr lang="zh-CN" altLang="en-US" b="1" i="1" smtClean="0">
                            <a:latin typeface="Cambria Math" panose="02040503050406030204" pitchFamily="18" charset="0"/>
                          </a:rPr>
                          <m:t>𝜽</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r>
                  <a:rPr lang="zh-CN" altLang="en-US" dirty="0"/>
                  <a:t>作为近似，通过找到最优的参数</a:t>
                </a:r>
                <a14:m>
                  <m:oMath xmlns:m="http://schemas.openxmlformats.org/officeDocument/2006/math">
                    <m:r>
                      <a:rPr lang="zh-CN" altLang="en-US" i="1" smtClean="0">
                        <a:latin typeface="Cambria Math" panose="02040503050406030204" pitchFamily="18" charset="0"/>
                      </a:rPr>
                      <m:t>𝜃</m:t>
                    </m:r>
                  </m:oMath>
                </a14:m>
                <a:r>
                  <a:rPr lang="zh-CN" altLang="en-US" dirty="0"/>
                  <a:t>来使得</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zh-CN" altLang="en-US" b="1" i="1">
                            <a:latin typeface="Cambria Math" panose="02040503050406030204" pitchFamily="18" charset="0"/>
                          </a:rPr>
                          <m:t>𝜽</m:t>
                        </m:r>
                      </m:sub>
                    </m:sSub>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en-US" dirty="0"/>
                  <a:t>尽可能拟合</a:t>
                </a:r>
                <a14:m>
                  <m:oMath xmlns:m="http://schemas.openxmlformats.org/officeDocument/2006/math">
                    <m:r>
                      <a:rPr lang="en-US" altLang="zh-CN" b="1" i="1" smtClean="0">
                        <a:latin typeface="Cambria Math" panose="02040503050406030204" pitchFamily="18" charset="0"/>
                      </a:rPr>
                      <m:t>𝒒</m:t>
                    </m:r>
                    <m:r>
                      <a:rPr lang="en-US" altLang="zh-CN" b="1"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oMath>
                </a14:m>
                <a:endParaRPr lang="zh-CN" altLang="en-US" b="1" dirty="0"/>
              </a:p>
            </p:txBody>
          </p:sp>
        </mc:Choice>
        <mc:Fallback xmlns="">
          <p:sp>
            <p:nvSpPr>
              <p:cNvPr id="9" name="文本框 8">
                <a:extLst>
                  <a:ext uri="{FF2B5EF4-FFF2-40B4-BE49-F238E27FC236}">
                    <a16:creationId xmlns:a16="http://schemas.microsoft.com/office/drawing/2014/main" id="{84E8FFAD-6ED9-9A2E-B2DD-5420222D7A8F}"/>
                  </a:ext>
                </a:extLst>
              </p:cNvPr>
              <p:cNvSpPr txBox="1">
                <a:spLocks noRot="1" noChangeAspect="1" noMove="1" noResize="1" noEditPoints="1" noAdjustHandles="1" noChangeArrowheads="1" noChangeShapeType="1" noTextEdit="1"/>
              </p:cNvSpPr>
              <p:nvPr/>
            </p:nvSpPr>
            <p:spPr>
              <a:xfrm>
                <a:off x="3180443" y="4649443"/>
                <a:ext cx="5831114" cy="1200329"/>
              </a:xfrm>
              <a:prstGeom prst="rect">
                <a:avLst/>
              </a:prstGeom>
              <a:blipFill>
                <a:blip r:embed="rId4"/>
                <a:stretch>
                  <a:fillRect l="-941" t="-3046" r="-837" b="-30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566948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16DD858-A43B-2001-42C8-A6726BA89FCC}"/>
              </a:ext>
            </a:extLst>
          </p:cNvPr>
          <p:cNvSpPr>
            <a:spLocks noGrp="1"/>
          </p:cNvSpPr>
          <p:nvPr>
            <p:ph type="sldNum" sz="quarter" idx="12"/>
          </p:nvPr>
        </p:nvSpPr>
        <p:spPr/>
        <p:txBody>
          <a:bodyPr/>
          <a:lstStyle/>
          <a:p>
            <a:fld id="{8DE29A42-1FB3-4C8E-A734-90D396AAE855}" type="slidenum">
              <a:rPr lang="zh-CN" altLang="en-US" smtClean="0"/>
              <a:t>14</a:t>
            </a:fld>
            <a:endParaRPr lang="zh-CN" altLang="en-US"/>
          </a:p>
        </p:txBody>
      </p:sp>
      <p:sp>
        <p:nvSpPr>
          <p:cNvPr id="6" name="标题 1">
            <a:extLst>
              <a:ext uri="{FF2B5EF4-FFF2-40B4-BE49-F238E27FC236}">
                <a16:creationId xmlns:a16="http://schemas.microsoft.com/office/drawing/2014/main" id="{8AAFB6CF-3B30-190F-3275-B4908CB31CC4}"/>
              </a:ext>
            </a:extLst>
          </p:cNvPr>
          <p:cNvSpPr>
            <a:spLocks noGrp="1"/>
          </p:cNvSpPr>
          <p:nvPr>
            <p:ph type="title"/>
          </p:nvPr>
        </p:nvSpPr>
        <p:spPr>
          <a:xfrm>
            <a:off x="480691" y="365126"/>
            <a:ext cx="10515600" cy="728030"/>
          </a:xfrm>
        </p:spPr>
        <p:txBody>
          <a:bodyPr/>
          <a:lstStyle/>
          <a:p>
            <a:r>
              <a:rPr lang="en-US" altLang="zh-CN" b="1" dirty="0">
                <a:latin typeface="Calibri"/>
                <a:cs typeface="Calibri"/>
              </a:rPr>
              <a:t>Framework</a:t>
            </a:r>
            <a:endParaRPr lang="zh-CN" altLang="en-US" dirty="0"/>
          </a:p>
        </p:txBody>
      </p:sp>
      <p:pic>
        <p:nvPicPr>
          <p:cNvPr id="12" name="图片 11">
            <a:extLst>
              <a:ext uri="{FF2B5EF4-FFF2-40B4-BE49-F238E27FC236}">
                <a16:creationId xmlns:a16="http://schemas.microsoft.com/office/drawing/2014/main" id="{363340BB-E5A4-638D-9B6C-F3FC50260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895" y="3911549"/>
            <a:ext cx="8922209" cy="1308167"/>
          </a:xfrm>
          <a:prstGeom prst="rect">
            <a:avLst/>
          </a:prstGeom>
        </p:spPr>
      </p:pic>
      <p:pic>
        <p:nvPicPr>
          <p:cNvPr id="14" name="图片 13">
            <a:extLst>
              <a:ext uri="{FF2B5EF4-FFF2-40B4-BE49-F238E27FC236}">
                <a16:creationId xmlns:a16="http://schemas.microsoft.com/office/drawing/2014/main" id="{E1470C58-A048-E574-AAC8-F6A9BD66A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47" y="1838705"/>
            <a:ext cx="11798906" cy="1886047"/>
          </a:xfrm>
          <a:prstGeom prst="rect">
            <a:avLst/>
          </a:prstGeom>
        </p:spPr>
      </p:pic>
    </p:spTree>
    <p:extLst>
      <p:ext uri="{BB962C8B-B14F-4D97-AF65-F5344CB8AC3E}">
        <p14:creationId xmlns:p14="http://schemas.microsoft.com/office/powerpoint/2010/main" val="91552841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8A877-3933-DD8A-B7B1-5DF3E0AE24F1}"/>
            </a:ext>
          </a:extLst>
        </p:cNvPr>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AD8958AC-603C-84D4-FBAC-B1AED0AF9165}"/>
              </a:ext>
            </a:extLst>
          </p:cNvPr>
          <p:cNvSpPr>
            <a:spLocks noGrp="1"/>
          </p:cNvSpPr>
          <p:nvPr>
            <p:ph type="sldNum" sz="quarter" idx="12"/>
          </p:nvPr>
        </p:nvSpPr>
        <p:spPr/>
        <p:txBody>
          <a:bodyPr/>
          <a:lstStyle/>
          <a:p>
            <a:fld id="{8DE29A42-1FB3-4C8E-A734-90D396AAE855}" type="slidenum">
              <a:rPr lang="zh-CN" altLang="en-US" smtClean="0"/>
              <a:t>15</a:t>
            </a:fld>
            <a:endParaRPr lang="zh-CN" altLang="en-US"/>
          </a:p>
        </p:txBody>
      </p:sp>
      <p:sp>
        <p:nvSpPr>
          <p:cNvPr id="6" name="标题 1">
            <a:extLst>
              <a:ext uri="{FF2B5EF4-FFF2-40B4-BE49-F238E27FC236}">
                <a16:creationId xmlns:a16="http://schemas.microsoft.com/office/drawing/2014/main" id="{0C78F468-2962-06B9-3E98-62B0D28A14C3}"/>
              </a:ext>
            </a:extLst>
          </p:cNvPr>
          <p:cNvSpPr>
            <a:spLocks noGrp="1"/>
          </p:cNvSpPr>
          <p:nvPr>
            <p:ph type="title"/>
          </p:nvPr>
        </p:nvSpPr>
        <p:spPr>
          <a:xfrm>
            <a:off x="480691" y="365126"/>
            <a:ext cx="10515600" cy="728030"/>
          </a:xfrm>
        </p:spPr>
        <p:txBody>
          <a:bodyPr/>
          <a:lstStyle/>
          <a:p>
            <a:r>
              <a:rPr lang="en-US" altLang="zh-CN" b="1" dirty="0">
                <a:latin typeface="Calibri"/>
                <a:cs typeface="Calibri"/>
              </a:rPr>
              <a:t>Framework</a:t>
            </a:r>
            <a:endParaRPr lang="zh-CN" altLang="en-US" dirty="0"/>
          </a:p>
        </p:txBody>
      </p:sp>
      <p:pic>
        <p:nvPicPr>
          <p:cNvPr id="12" name="图片 11">
            <a:extLst>
              <a:ext uri="{FF2B5EF4-FFF2-40B4-BE49-F238E27FC236}">
                <a16:creationId xmlns:a16="http://schemas.microsoft.com/office/drawing/2014/main" id="{667EA9B5-B5F6-F3FA-9BA7-2EC97384F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895" y="1658498"/>
            <a:ext cx="8922209" cy="1308167"/>
          </a:xfrm>
          <a:prstGeom prst="rect">
            <a:avLst/>
          </a:prstGeom>
        </p:spPr>
      </p:pic>
      <p:pic>
        <p:nvPicPr>
          <p:cNvPr id="14" name="图片 13">
            <a:extLst>
              <a:ext uri="{FF2B5EF4-FFF2-40B4-BE49-F238E27FC236}">
                <a16:creationId xmlns:a16="http://schemas.microsoft.com/office/drawing/2014/main" id="{3C351E3D-A49C-F135-C343-A34B8C84C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47" y="1163495"/>
            <a:ext cx="11798906" cy="1886047"/>
          </a:xfrm>
          <a:prstGeom prst="rect">
            <a:avLst/>
          </a:prstGeom>
        </p:spPr>
      </p:pic>
      <p:sp>
        <p:nvSpPr>
          <p:cNvPr id="2" name="文本框 1">
            <a:extLst>
              <a:ext uri="{FF2B5EF4-FFF2-40B4-BE49-F238E27FC236}">
                <a16:creationId xmlns:a16="http://schemas.microsoft.com/office/drawing/2014/main" id="{354E727A-8861-099D-7EE3-5C7BE6A4334A}"/>
              </a:ext>
            </a:extLst>
          </p:cNvPr>
          <p:cNvSpPr txBox="1"/>
          <p:nvPr/>
        </p:nvSpPr>
        <p:spPr>
          <a:xfrm>
            <a:off x="231642" y="3544545"/>
            <a:ext cx="2806506" cy="2031325"/>
          </a:xfrm>
          <a:prstGeom prst="rect">
            <a:avLst/>
          </a:prstGeom>
          <a:noFill/>
        </p:spPr>
        <p:txBody>
          <a:bodyPr wrap="square" rtlCol="0">
            <a:spAutoFit/>
          </a:bodyPr>
          <a:lstStyle/>
          <a:p>
            <a:pPr algn="just"/>
            <a:r>
              <a:rPr lang="zh-CN" altLang="en-US" b="1" dirty="0">
                <a:latin typeface="苹方-简" panose="020B0400000000000000" pitchFamily="34" charset="-122"/>
                <a:ea typeface="苹方-简" panose="020B0400000000000000" pitchFamily="34" charset="-122"/>
              </a:rPr>
              <a:t>优势：</a:t>
            </a:r>
            <a:r>
              <a:rPr lang="zh-CN" altLang="en-US" dirty="0">
                <a:latin typeface="苹方-简" panose="020B0400000000000000" pitchFamily="34" charset="-122"/>
                <a:ea typeface="苹方-简" panose="020B0400000000000000" pitchFamily="34" charset="-122"/>
              </a:rPr>
              <a:t>由于通过多步推理逐步降噪而得到结果，因此会拥有较为精细的边缘细节</a:t>
            </a:r>
            <a:endParaRPr lang="en-US" altLang="zh-CN" dirty="0">
              <a:latin typeface="苹方-简" panose="020B0400000000000000" pitchFamily="34" charset="-122"/>
              <a:ea typeface="苹方-简" panose="020B0400000000000000" pitchFamily="34" charset="-122"/>
            </a:endParaRPr>
          </a:p>
          <a:p>
            <a:pPr algn="just"/>
            <a:r>
              <a:rPr lang="zh-CN" altLang="en-US" b="1" dirty="0">
                <a:latin typeface="苹方-简" panose="020B0400000000000000" pitchFamily="34" charset="-122"/>
                <a:ea typeface="苹方-简" panose="020B0400000000000000" pitchFamily="34" charset="-122"/>
              </a:rPr>
              <a:t>缺点：</a:t>
            </a:r>
            <a:r>
              <a:rPr lang="zh-CN" altLang="en-US" dirty="0">
                <a:latin typeface="苹方-简" panose="020B0400000000000000" pitchFamily="34" charset="-122"/>
                <a:ea typeface="苹方-简" panose="020B0400000000000000" pitchFamily="34" charset="-122"/>
              </a:rPr>
              <a:t>多步推理处理时间过长，在</a:t>
            </a:r>
            <a:r>
              <a:rPr lang="en-US" altLang="zh-CN" dirty="0">
                <a:latin typeface="苹方-简" panose="020B0400000000000000" pitchFamily="34" charset="-122"/>
                <a:ea typeface="苹方-简" panose="020B0400000000000000" pitchFamily="34" charset="-122"/>
              </a:rPr>
              <a:t>640*480</a:t>
            </a:r>
            <a:r>
              <a:rPr lang="zh-CN" altLang="en-US" dirty="0">
                <a:latin typeface="苹方-简" panose="020B0400000000000000" pitchFamily="34" charset="-122"/>
                <a:ea typeface="苹方-简" panose="020B0400000000000000" pitchFamily="34" charset="-122"/>
              </a:rPr>
              <a:t>分辨率图像上的处理时间为</a:t>
            </a:r>
            <a:r>
              <a:rPr lang="en-US" altLang="zh-CN" dirty="0">
                <a:latin typeface="苹方-简" panose="020B0400000000000000" pitchFamily="34" charset="-122"/>
                <a:ea typeface="苹方-简" panose="020B0400000000000000" pitchFamily="34" charset="-122"/>
              </a:rPr>
              <a:t>24s</a:t>
            </a:r>
            <a:endParaRPr lang="zh-CN" altLang="en-US" dirty="0">
              <a:latin typeface="苹方-简" panose="020B0400000000000000" pitchFamily="34" charset="-122"/>
              <a:ea typeface="苹方-简" panose="020B0400000000000000" pitchFamily="34" charset="-122"/>
            </a:endParaRPr>
          </a:p>
        </p:txBody>
      </p:sp>
      <p:pic>
        <p:nvPicPr>
          <p:cNvPr id="8" name="图片 7">
            <a:extLst>
              <a:ext uri="{FF2B5EF4-FFF2-40B4-BE49-F238E27FC236}">
                <a16:creationId xmlns:a16="http://schemas.microsoft.com/office/drawing/2014/main" id="{6CF974D7-A3A8-E463-8313-ABB9EF238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943" y="3143434"/>
            <a:ext cx="2339268" cy="3119024"/>
          </a:xfrm>
          <a:prstGeom prst="rect">
            <a:avLst/>
          </a:prstGeom>
        </p:spPr>
      </p:pic>
      <p:pic>
        <p:nvPicPr>
          <p:cNvPr id="10" name="图片 9">
            <a:extLst>
              <a:ext uri="{FF2B5EF4-FFF2-40B4-BE49-F238E27FC236}">
                <a16:creationId xmlns:a16="http://schemas.microsoft.com/office/drawing/2014/main" id="{41B823D0-E468-CA4B-9052-8939B12CAD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7972" y="3143434"/>
            <a:ext cx="2339268" cy="3119024"/>
          </a:xfrm>
          <a:prstGeom prst="rect">
            <a:avLst/>
          </a:prstGeom>
        </p:spPr>
      </p:pic>
      <p:sp>
        <p:nvSpPr>
          <p:cNvPr id="11" name="文本框 10">
            <a:extLst>
              <a:ext uri="{FF2B5EF4-FFF2-40B4-BE49-F238E27FC236}">
                <a16:creationId xmlns:a16="http://schemas.microsoft.com/office/drawing/2014/main" id="{FD7617B5-A096-EC72-15A9-79C00923CC2C}"/>
              </a:ext>
            </a:extLst>
          </p:cNvPr>
          <p:cNvSpPr txBox="1"/>
          <p:nvPr/>
        </p:nvSpPr>
        <p:spPr>
          <a:xfrm>
            <a:off x="6852709" y="6262458"/>
            <a:ext cx="1399735" cy="276999"/>
          </a:xfrm>
          <a:prstGeom prst="rect">
            <a:avLst/>
          </a:prstGeom>
          <a:noFill/>
        </p:spPr>
        <p:txBody>
          <a:bodyPr wrap="square" rtlCol="0">
            <a:spAutoFit/>
          </a:bodyPr>
          <a:lstStyle/>
          <a:p>
            <a:pPr algn="ctr"/>
            <a:r>
              <a:rPr lang="en-US" altLang="zh-CN" sz="1200" dirty="0"/>
              <a:t>Marigold</a:t>
            </a:r>
            <a:endParaRPr lang="zh-CN" altLang="en-US" sz="1200" dirty="0"/>
          </a:p>
        </p:txBody>
      </p:sp>
      <p:sp>
        <p:nvSpPr>
          <p:cNvPr id="13" name="文本框 12">
            <a:extLst>
              <a:ext uri="{FF2B5EF4-FFF2-40B4-BE49-F238E27FC236}">
                <a16:creationId xmlns:a16="http://schemas.microsoft.com/office/drawing/2014/main" id="{38FEF0AB-33D6-F1ED-85F1-6692A6B855E3}"/>
              </a:ext>
            </a:extLst>
          </p:cNvPr>
          <p:cNvSpPr txBox="1"/>
          <p:nvPr/>
        </p:nvSpPr>
        <p:spPr>
          <a:xfrm>
            <a:off x="9727738" y="6273473"/>
            <a:ext cx="1399735" cy="276999"/>
          </a:xfrm>
          <a:prstGeom prst="rect">
            <a:avLst/>
          </a:prstGeom>
          <a:noFill/>
        </p:spPr>
        <p:txBody>
          <a:bodyPr wrap="square" rtlCol="0">
            <a:spAutoFit/>
          </a:bodyPr>
          <a:lstStyle/>
          <a:p>
            <a:pPr algn="ctr"/>
            <a:r>
              <a:rPr lang="en-US" altLang="zh-CN" sz="1200" dirty="0"/>
              <a:t>Depth anything v2</a:t>
            </a:r>
            <a:endParaRPr lang="zh-CN" altLang="en-US" sz="1200" dirty="0"/>
          </a:p>
        </p:txBody>
      </p:sp>
      <p:pic>
        <p:nvPicPr>
          <p:cNvPr id="18" name="图片 17">
            <a:extLst>
              <a:ext uri="{FF2B5EF4-FFF2-40B4-BE49-F238E27FC236}">
                <a16:creationId xmlns:a16="http://schemas.microsoft.com/office/drawing/2014/main" id="{85EEE636-B260-0446-0777-ED0090EA36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7914" y="3143433"/>
            <a:ext cx="2339268" cy="3119023"/>
          </a:xfrm>
          <a:prstGeom prst="rect">
            <a:avLst/>
          </a:prstGeom>
        </p:spPr>
      </p:pic>
    </p:spTree>
    <p:extLst>
      <p:ext uri="{BB962C8B-B14F-4D97-AF65-F5344CB8AC3E}">
        <p14:creationId xmlns:p14="http://schemas.microsoft.com/office/powerpoint/2010/main" val="419855382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F551-15A6-B1EF-3BD4-402BBD7DA8CA}"/>
            </a:ext>
          </a:extLst>
        </p:cNvPr>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112A442-1CF2-F834-E647-884BAEA170C8}"/>
              </a:ext>
            </a:extLst>
          </p:cNvPr>
          <p:cNvSpPr>
            <a:spLocks noGrp="1"/>
          </p:cNvSpPr>
          <p:nvPr>
            <p:ph type="sldNum" sz="quarter" idx="12"/>
          </p:nvPr>
        </p:nvSpPr>
        <p:spPr/>
        <p:txBody>
          <a:bodyPr/>
          <a:lstStyle/>
          <a:p>
            <a:fld id="{8DE29A42-1FB3-4C8E-A734-90D396AAE855}" type="slidenum">
              <a:rPr lang="zh-CN" altLang="en-US" smtClean="0"/>
              <a:t>16</a:t>
            </a:fld>
            <a:endParaRPr lang="zh-CN" altLang="en-US"/>
          </a:p>
        </p:txBody>
      </p:sp>
      <p:sp>
        <p:nvSpPr>
          <p:cNvPr id="6" name="标题 1">
            <a:extLst>
              <a:ext uri="{FF2B5EF4-FFF2-40B4-BE49-F238E27FC236}">
                <a16:creationId xmlns:a16="http://schemas.microsoft.com/office/drawing/2014/main" id="{7E17F332-5CA4-77FA-89C2-FE40B73DC226}"/>
              </a:ext>
            </a:extLst>
          </p:cNvPr>
          <p:cNvSpPr>
            <a:spLocks noGrp="1"/>
          </p:cNvSpPr>
          <p:nvPr>
            <p:ph type="title"/>
          </p:nvPr>
        </p:nvSpPr>
        <p:spPr>
          <a:xfrm>
            <a:off x="480691" y="365126"/>
            <a:ext cx="10515600" cy="728030"/>
          </a:xfrm>
        </p:spPr>
        <p:txBody>
          <a:bodyPr/>
          <a:lstStyle/>
          <a:p>
            <a:r>
              <a:rPr lang="en-US" altLang="zh-CN" b="1" dirty="0">
                <a:latin typeface="Calibri"/>
                <a:cs typeface="Calibri"/>
              </a:rPr>
              <a:t>Framework</a:t>
            </a:r>
            <a:endParaRPr lang="zh-CN" altLang="en-US" dirty="0"/>
          </a:p>
        </p:txBody>
      </p:sp>
      <p:pic>
        <p:nvPicPr>
          <p:cNvPr id="12" name="图片 11">
            <a:extLst>
              <a:ext uri="{FF2B5EF4-FFF2-40B4-BE49-F238E27FC236}">
                <a16:creationId xmlns:a16="http://schemas.microsoft.com/office/drawing/2014/main" id="{4F4BC1E8-4940-B35D-15B9-98D84ABEB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61" y="1498210"/>
            <a:ext cx="11108678" cy="1628744"/>
          </a:xfrm>
          <a:prstGeom prst="rect">
            <a:avLst/>
          </a:prstGeom>
        </p:spPr>
      </p:pic>
      <p:sp>
        <p:nvSpPr>
          <p:cNvPr id="2" name="文本框 1">
            <a:extLst>
              <a:ext uri="{FF2B5EF4-FFF2-40B4-BE49-F238E27FC236}">
                <a16:creationId xmlns:a16="http://schemas.microsoft.com/office/drawing/2014/main" id="{A0C75A08-CF35-D741-4D87-C03E14155A46}"/>
              </a:ext>
            </a:extLst>
          </p:cNvPr>
          <p:cNvSpPr txBox="1"/>
          <p:nvPr/>
        </p:nvSpPr>
        <p:spPr>
          <a:xfrm>
            <a:off x="338093" y="3864489"/>
            <a:ext cx="3291372" cy="1754326"/>
          </a:xfrm>
          <a:prstGeom prst="rect">
            <a:avLst/>
          </a:prstGeom>
          <a:noFill/>
        </p:spPr>
        <p:txBody>
          <a:bodyPr wrap="square" rtlCol="0">
            <a:spAutoFit/>
          </a:bodyPr>
          <a:lstStyle/>
          <a:p>
            <a:pPr algn="just"/>
            <a:r>
              <a:rPr lang="zh-CN" altLang="en-US" b="1" dirty="0">
                <a:latin typeface="苹方-简" panose="020B0400000000000000" pitchFamily="34" charset="-122"/>
                <a:ea typeface="苹方-简" panose="020B0400000000000000" pitchFamily="34" charset="-122"/>
              </a:rPr>
              <a:t>优势：</a:t>
            </a:r>
            <a:r>
              <a:rPr lang="zh-CN" altLang="en-US" dirty="0">
                <a:latin typeface="苹方-简" panose="020B0400000000000000" pitchFamily="34" charset="-122"/>
                <a:ea typeface="苹方-简" panose="020B0400000000000000" pitchFamily="34" charset="-122"/>
              </a:rPr>
              <a:t>推理速度得到大幅下降，在</a:t>
            </a:r>
            <a:r>
              <a:rPr lang="en-US" altLang="zh-CN" dirty="0">
                <a:latin typeface="苹方-简" panose="020B0400000000000000" pitchFamily="34" charset="-122"/>
                <a:ea typeface="苹方-简" panose="020B0400000000000000" pitchFamily="34" charset="-122"/>
              </a:rPr>
              <a:t>640*480</a:t>
            </a:r>
            <a:r>
              <a:rPr lang="zh-CN" altLang="en-US" dirty="0">
                <a:latin typeface="苹方-简" panose="020B0400000000000000" pitchFamily="34" charset="-122"/>
                <a:ea typeface="苹方-简" panose="020B0400000000000000" pitchFamily="34" charset="-122"/>
              </a:rPr>
              <a:t>分辨率下仅需</a:t>
            </a:r>
            <a:r>
              <a:rPr lang="en-US" altLang="zh-CN" dirty="0">
                <a:latin typeface="苹方-简" panose="020B0400000000000000" pitchFamily="34" charset="-122"/>
                <a:ea typeface="苹方-简" panose="020B0400000000000000" pitchFamily="34" charset="-122"/>
              </a:rPr>
              <a:t>121ms</a:t>
            </a:r>
          </a:p>
          <a:p>
            <a:pPr algn="just"/>
            <a:r>
              <a:rPr lang="zh-CN" altLang="en-US" b="1" dirty="0">
                <a:latin typeface="苹方-简" panose="020B0400000000000000" pitchFamily="34" charset="-122"/>
                <a:ea typeface="苹方-简" panose="020B0400000000000000" pitchFamily="34" charset="-122"/>
              </a:rPr>
              <a:t>缺点：</a:t>
            </a:r>
            <a:r>
              <a:rPr lang="zh-CN" altLang="en-US" dirty="0">
                <a:latin typeface="苹方-简" panose="020B0400000000000000" pitchFamily="34" charset="-122"/>
                <a:ea typeface="苹方-简" panose="020B0400000000000000" pitchFamily="34" charset="-122"/>
              </a:rPr>
              <a:t>由于缺少多步推理的逐步细化过程，物体边缘的细节变得模糊不清</a:t>
            </a:r>
          </a:p>
        </p:txBody>
      </p:sp>
      <p:pic>
        <p:nvPicPr>
          <p:cNvPr id="8" name="图片 7">
            <a:extLst>
              <a:ext uri="{FF2B5EF4-FFF2-40B4-BE49-F238E27FC236}">
                <a16:creationId xmlns:a16="http://schemas.microsoft.com/office/drawing/2014/main" id="{738B6241-84AB-F094-F483-395EC448BA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3200" y="3819378"/>
            <a:ext cx="2389368" cy="1767136"/>
          </a:xfrm>
          <a:prstGeom prst="rect">
            <a:avLst/>
          </a:prstGeom>
        </p:spPr>
      </p:pic>
      <p:pic>
        <p:nvPicPr>
          <p:cNvPr id="10" name="图片 9">
            <a:extLst>
              <a:ext uri="{FF2B5EF4-FFF2-40B4-BE49-F238E27FC236}">
                <a16:creationId xmlns:a16="http://schemas.microsoft.com/office/drawing/2014/main" id="{86073FB9-E54D-14CC-39F4-694F8AA355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52159" y="3819378"/>
            <a:ext cx="2389368" cy="1767136"/>
          </a:xfrm>
          <a:prstGeom prst="rect">
            <a:avLst/>
          </a:prstGeom>
        </p:spPr>
      </p:pic>
      <p:sp>
        <p:nvSpPr>
          <p:cNvPr id="11" name="文本框 10">
            <a:extLst>
              <a:ext uri="{FF2B5EF4-FFF2-40B4-BE49-F238E27FC236}">
                <a16:creationId xmlns:a16="http://schemas.microsoft.com/office/drawing/2014/main" id="{1A2F3DCB-5714-91CE-1498-6392A20D7EA6}"/>
              </a:ext>
            </a:extLst>
          </p:cNvPr>
          <p:cNvSpPr txBox="1"/>
          <p:nvPr/>
        </p:nvSpPr>
        <p:spPr>
          <a:xfrm>
            <a:off x="7048016" y="5598124"/>
            <a:ext cx="1399735" cy="276999"/>
          </a:xfrm>
          <a:prstGeom prst="rect">
            <a:avLst/>
          </a:prstGeom>
          <a:noFill/>
        </p:spPr>
        <p:txBody>
          <a:bodyPr wrap="square" rtlCol="0">
            <a:spAutoFit/>
          </a:bodyPr>
          <a:lstStyle/>
          <a:p>
            <a:pPr algn="ctr"/>
            <a:r>
              <a:rPr lang="en-US" altLang="zh-CN" sz="1200" dirty="0"/>
              <a:t>Marigold</a:t>
            </a:r>
            <a:endParaRPr lang="zh-CN" altLang="en-US" sz="1200" dirty="0"/>
          </a:p>
        </p:txBody>
      </p:sp>
      <p:sp>
        <p:nvSpPr>
          <p:cNvPr id="13" name="文本框 12">
            <a:extLst>
              <a:ext uri="{FF2B5EF4-FFF2-40B4-BE49-F238E27FC236}">
                <a16:creationId xmlns:a16="http://schemas.microsoft.com/office/drawing/2014/main" id="{E0B78700-3C79-3BF4-457A-5E2B0EAA651E}"/>
              </a:ext>
            </a:extLst>
          </p:cNvPr>
          <p:cNvSpPr txBox="1"/>
          <p:nvPr/>
        </p:nvSpPr>
        <p:spPr>
          <a:xfrm>
            <a:off x="9846975" y="5598124"/>
            <a:ext cx="1399735" cy="276999"/>
          </a:xfrm>
          <a:prstGeom prst="rect">
            <a:avLst/>
          </a:prstGeom>
          <a:noFill/>
        </p:spPr>
        <p:txBody>
          <a:bodyPr wrap="square" rtlCol="0">
            <a:spAutoFit/>
          </a:bodyPr>
          <a:lstStyle/>
          <a:p>
            <a:pPr algn="ctr"/>
            <a:r>
              <a:rPr lang="en-US" altLang="zh-CN" sz="1200" dirty="0" err="1"/>
              <a:t>DepthMaster</a:t>
            </a:r>
            <a:endParaRPr lang="zh-CN" altLang="en-US" sz="1200" dirty="0"/>
          </a:p>
        </p:txBody>
      </p:sp>
      <p:pic>
        <p:nvPicPr>
          <p:cNvPr id="4" name="图片 3">
            <a:extLst>
              <a:ext uri="{FF2B5EF4-FFF2-40B4-BE49-F238E27FC236}">
                <a16:creationId xmlns:a16="http://schemas.microsoft.com/office/drawing/2014/main" id="{5D8A9B40-A416-B9FA-E313-9759A5111B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6019" y="3847094"/>
            <a:ext cx="2367590" cy="1751030"/>
          </a:xfrm>
          <a:prstGeom prst="rect">
            <a:avLst/>
          </a:prstGeom>
        </p:spPr>
      </p:pic>
    </p:spTree>
    <p:extLst>
      <p:ext uri="{BB962C8B-B14F-4D97-AF65-F5344CB8AC3E}">
        <p14:creationId xmlns:p14="http://schemas.microsoft.com/office/powerpoint/2010/main" val="109767041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1F7FE-65A9-5F44-2463-C8A6DBDB7C76}"/>
              </a:ext>
            </a:extLst>
          </p:cNvPr>
          <p:cNvSpPr>
            <a:spLocks noGrp="1"/>
          </p:cNvSpPr>
          <p:nvPr>
            <p:ph type="title"/>
          </p:nvPr>
        </p:nvSpPr>
        <p:spPr/>
        <p:txBody>
          <a:bodyPr/>
          <a:lstStyle/>
          <a:p>
            <a:r>
              <a:rPr lang="en-US" altLang="zh-CN" dirty="0">
                <a:latin typeface="苹方-简" panose="020B0400000000000000" pitchFamily="34" charset="-122"/>
                <a:ea typeface="苹方-简" panose="020B0400000000000000" pitchFamily="34" charset="-122"/>
              </a:rPr>
              <a:t>1.</a:t>
            </a:r>
            <a:r>
              <a:rPr lang="zh-CN" altLang="en-US" dirty="0">
                <a:latin typeface="苹方-简" panose="020B0400000000000000" pitchFamily="34" charset="-122"/>
                <a:ea typeface="苹方-简" panose="020B0400000000000000" pitchFamily="34" charset="-122"/>
              </a:rPr>
              <a:t>单步推理</a:t>
            </a:r>
          </a:p>
        </p:txBody>
      </p:sp>
      <p:sp>
        <p:nvSpPr>
          <p:cNvPr id="3" name="灯片编号占位符 2">
            <a:extLst>
              <a:ext uri="{FF2B5EF4-FFF2-40B4-BE49-F238E27FC236}">
                <a16:creationId xmlns:a16="http://schemas.microsoft.com/office/drawing/2014/main" id="{E1E5A79C-AA6A-18FA-21D6-E9C055B59435}"/>
              </a:ext>
            </a:extLst>
          </p:cNvPr>
          <p:cNvSpPr>
            <a:spLocks noGrp="1"/>
          </p:cNvSpPr>
          <p:nvPr>
            <p:ph type="sldNum" sz="quarter" idx="12"/>
          </p:nvPr>
        </p:nvSpPr>
        <p:spPr/>
        <p:txBody>
          <a:bodyPr/>
          <a:lstStyle/>
          <a:p>
            <a:fld id="{8DE29A42-1FB3-4C8E-A734-90D396AAE855}" type="slidenum">
              <a:rPr lang="zh-CN" altLang="en-US" smtClean="0"/>
              <a:t>17</a:t>
            </a:fld>
            <a:endParaRPr lang="zh-CN" altLang="en-US"/>
          </a:p>
        </p:txBody>
      </p:sp>
      <p:pic>
        <p:nvPicPr>
          <p:cNvPr id="4" name="图片 3">
            <a:extLst>
              <a:ext uri="{FF2B5EF4-FFF2-40B4-BE49-F238E27FC236}">
                <a16:creationId xmlns:a16="http://schemas.microsoft.com/office/drawing/2014/main" id="{C5534318-067B-12D3-5428-74A704310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61" y="1960480"/>
            <a:ext cx="11108678" cy="1628744"/>
          </a:xfrm>
          <a:prstGeom prst="rect">
            <a:avLst/>
          </a:prstGeom>
        </p:spPr>
      </p:pic>
      <p:sp>
        <p:nvSpPr>
          <p:cNvPr id="5" name="文本框 4">
            <a:extLst>
              <a:ext uri="{FF2B5EF4-FFF2-40B4-BE49-F238E27FC236}">
                <a16:creationId xmlns:a16="http://schemas.microsoft.com/office/drawing/2014/main" id="{7139F100-8FD8-176E-6C9D-C0FF68E43665}"/>
              </a:ext>
            </a:extLst>
          </p:cNvPr>
          <p:cNvSpPr txBox="1"/>
          <p:nvPr/>
        </p:nvSpPr>
        <p:spPr>
          <a:xfrm>
            <a:off x="4179277" y="3420285"/>
            <a:ext cx="3833446" cy="1200329"/>
          </a:xfrm>
          <a:prstGeom prst="rect">
            <a:avLst/>
          </a:prstGeom>
          <a:noFill/>
        </p:spPr>
        <p:txBody>
          <a:bodyPr wrap="square" rtlCol="0">
            <a:spAutoFit/>
          </a:bodyPr>
          <a:lstStyle/>
          <a:p>
            <a:pPr algn="just"/>
            <a:r>
              <a:rPr lang="zh-CN" altLang="en-US" dirty="0">
                <a:latin typeface="苹方-简" panose="020B0400000000000000" pitchFamily="34" charset="-122"/>
                <a:ea typeface="苹方-简" panose="020B0400000000000000" pitchFamily="34" charset="-122"/>
              </a:rPr>
              <a:t>首先，我们对模型的底层框架进行修改，由多步推理改为单步推理，降低其推理时长，赋予其更好的实际应用场景</a:t>
            </a:r>
          </a:p>
        </p:txBody>
      </p:sp>
    </p:spTree>
    <p:extLst>
      <p:ext uri="{BB962C8B-B14F-4D97-AF65-F5344CB8AC3E}">
        <p14:creationId xmlns:p14="http://schemas.microsoft.com/office/powerpoint/2010/main" val="375419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245AE-883C-2EA8-386D-6DBA1CD6CB6D}"/>
              </a:ext>
            </a:extLst>
          </p:cNvPr>
          <p:cNvSpPr>
            <a:spLocks noGrp="1"/>
          </p:cNvSpPr>
          <p:nvPr>
            <p:ph type="title"/>
          </p:nvPr>
        </p:nvSpPr>
        <p:spPr/>
        <p:txBody>
          <a:bodyPr/>
          <a:lstStyle/>
          <a:p>
            <a:r>
              <a:rPr lang="en-US" altLang="zh-CN" dirty="0">
                <a:latin typeface="苹方-简" panose="020B0400000000000000" pitchFamily="34" charset="-122"/>
                <a:ea typeface="苹方-简" panose="020B0400000000000000" pitchFamily="34" charset="-122"/>
              </a:rPr>
              <a:t>2.</a:t>
            </a:r>
            <a:r>
              <a:rPr lang="zh-CN" altLang="en-US" dirty="0">
                <a:latin typeface="苹方-简" panose="020B0400000000000000" pitchFamily="34" charset="-122"/>
                <a:ea typeface="苹方-简" panose="020B0400000000000000" pitchFamily="34" charset="-122"/>
              </a:rPr>
              <a:t>细节保留模块</a:t>
            </a:r>
          </a:p>
        </p:txBody>
      </p:sp>
      <p:sp>
        <p:nvSpPr>
          <p:cNvPr id="3" name="灯片编号占位符 2">
            <a:extLst>
              <a:ext uri="{FF2B5EF4-FFF2-40B4-BE49-F238E27FC236}">
                <a16:creationId xmlns:a16="http://schemas.microsoft.com/office/drawing/2014/main" id="{475B2519-01D7-4DF3-E2AF-E3AB9A38937F}"/>
              </a:ext>
            </a:extLst>
          </p:cNvPr>
          <p:cNvSpPr>
            <a:spLocks noGrp="1"/>
          </p:cNvSpPr>
          <p:nvPr>
            <p:ph type="sldNum" sz="quarter" idx="12"/>
          </p:nvPr>
        </p:nvSpPr>
        <p:spPr/>
        <p:txBody>
          <a:bodyPr/>
          <a:lstStyle/>
          <a:p>
            <a:fld id="{8DE29A42-1FB3-4C8E-A734-90D396AAE855}" type="slidenum">
              <a:rPr lang="zh-CN" altLang="en-US" smtClean="0"/>
              <a:t>18</a:t>
            </a:fld>
            <a:endParaRPr lang="zh-CN" altLang="en-US"/>
          </a:p>
        </p:txBody>
      </p:sp>
      <p:pic>
        <p:nvPicPr>
          <p:cNvPr id="5" name="图片 4">
            <a:extLst>
              <a:ext uri="{FF2B5EF4-FFF2-40B4-BE49-F238E27FC236}">
                <a16:creationId xmlns:a16="http://schemas.microsoft.com/office/drawing/2014/main" id="{6B0A0631-15EC-6265-04D1-A253D7E68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90" y="1737360"/>
            <a:ext cx="6595896" cy="3185870"/>
          </a:xfrm>
          <a:prstGeom prst="rect">
            <a:avLst/>
          </a:prstGeom>
        </p:spPr>
      </p:pic>
      <p:sp>
        <p:nvSpPr>
          <p:cNvPr id="6" name="文本框 5">
            <a:extLst>
              <a:ext uri="{FF2B5EF4-FFF2-40B4-BE49-F238E27FC236}">
                <a16:creationId xmlns:a16="http://schemas.microsoft.com/office/drawing/2014/main" id="{0E87C913-774B-A1EC-835D-869990B24DC7}"/>
              </a:ext>
            </a:extLst>
          </p:cNvPr>
          <p:cNvSpPr txBox="1"/>
          <p:nvPr/>
        </p:nvSpPr>
        <p:spPr>
          <a:xfrm>
            <a:off x="7076049" y="2367497"/>
            <a:ext cx="4937761" cy="1754326"/>
          </a:xfrm>
          <a:prstGeom prst="rect">
            <a:avLst/>
          </a:prstGeom>
          <a:noFill/>
        </p:spPr>
        <p:txBody>
          <a:bodyPr wrap="square" rtlCol="0">
            <a:spAutoFit/>
          </a:bodyPr>
          <a:lstStyle/>
          <a:p>
            <a:r>
              <a:rPr lang="zh-CN" altLang="en-US" dirty="0"/>
              <a:t>在单步推理的基础上，我们计划引入一个预训练模型，该模型拥有在大量数据集上的训练得到的知识先验，并在细节处理方面拥有很好的能力</a:t>
            </a:r>
            <a:endParaRPr lang="en-US" altLang="zh-CN" dirty="0"/>
          </a:p>
          <a:p>
            <a:r>
              <a:rPr lang="zh-CN" altLang="en-US" dirty="0"/>
              <a:t>将其同图像一同传入</a:t>
            </a:r>
            <a:r>
              <a:rPr lang="en-US" altLang="zh-CN" dirty="0" err="1"/>
              <a:t>unet</a:t>
            </a:r>
            <a:r>
              <a:rPr lang="zh-CN" altLang="en-US" dirty="0"/>
              <a:t>网络使得扩散模型能够学习到更多的深度知识</a:t>
            </a:r>
            <a:endParaRPr lang="en-US" altLang="zh-CN" dirty="0"/>
          </a:p>
        </p:txBody>
      </p:sp>
    </p:spTree>
    <p:extLst>
      <p:ext uri="{BB962C8B-B14F-4D97-AF65-F5344CB8AC3E}">
        <p14:creationId xmlns:p14="http://schemas.microsoft.com/office/powerpoint/2010/main" val="125559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38"/>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grpSp>
        <p:nvGrpSpPr>
          <p:cNvPr id="7" name="组合 6">
            <a:extLst>
              <a:ext uri="{FF2B5EF4-FFF2-40B4-BE49-F238E27FC236}">
                <a16:creationId xmlns:a16="http://schemas.microsoft.com/office/drawing/2014/main" id="{15BB4600-5F18-40C6-BF5E-E8C78820B854}"/>
              </a:ext>
            </a:extLst>
          </p:cNvPr>
          <p:cNvGrpSpPr/>
          <p:nvPr/>
        </p:nvGrpSpPr>
        <p:grpSpPr>
          <a:xfrm>
            <a:off x="805471" y="1796819"/>
            <a:ext cx="1434367" cy="2866573"/>
            <a:chOff x="604102" y="1347614"/>
            <a:chExt cx="1075775" cy="2149930"/>
          </a:xfrm>
        </p:grpSpPr>
        <p:grpSp>
          <p:nvGrpSpPr>
            <p:cNvPr id="3" name="组合 2"/>
            <p:cNvGrpSpPr/>
            <p:nvPr/>
          </p:nvGrpSpPr>
          <p:grpSpPr>
            <a:xfrm>
              <a:off x="755576" y="1347614"/>
              <a:ext cx="806989" cy="2149930"/>
              <a:chOff x="1477543" y="637844"/>
              <a:chExt cx="6486890" cy="3157021"/>
            </a:xfrm>
          </p:grpSpPr>
          <p:sp>
            <p:nvSpPr>
              <p:cNvPr id="4" name="矩形 3"/>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5" name="矩形 4"/>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6" name="矩形 5"/>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grpSp>
        <p:sp>
          <p:nvSpPr>
            <p:cNvPr id="9" name="文本框 8"/>
            <p:cNvSpPr txBox="1"/>
            <p:nvPr/>
          </p:nvSpPr>
          <p:spPr>
            <a:xfrm>
              <a:off x="812014" y="1858649"/>
              <a:ext cx="692498" cy="1127860"/>
            </a:xfrm>
            <a:prstGeom prst="rect">
              <a:avLst/>
            </a:prstGeom>
            <a:noFill/>
          </p:spPr>
          <p:txBody>
            <a:bodyPr vert="eaVert" wrap="square" rtlCol="0">
              <a:spAutoFit/>
            </a:bodyPr>
            <a:lstStyle/>
            <a:p>
              <a:r>
                <a:rPr lang="zh-CN" altLang="en-US" sz="4800" b="1" dirty="0">
                  <a:cs typeface="+mn-ea"/>
                </a:rPr>
                <a:t>目录</a:t>
              </a:r>
            </a:p>
          </p:txBody>
        </p:sp>
        <p:cxnSp>
          <p:nvCxnSpPr>
            <p:cNvPr id="10" name="直接连接符 9"/>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4B756C28-8A60-4AF9-BAA9-62973E22580C}"/>
              </a:ext>
            </a:extLst>
          </p:cNvPr>
          <p:cNvGrpSpPr/>
          <p:nvPr/>
        </p:nvGrpSpPr>
        <p:grpSpPr>
          <a:xfrm>
            <a:off x="3599723" y="1610529"/>
            <a:ext cx="4526413" cy="1107996"/>
            <a:chOff x="3212859" y="1207896"/>
            <a:chExt cx="3394810" cy="830997"/>
          </a:xfrm>
        </p:grpSpPr>
        <p:sp>
          <p:nvSpPr>
            <p:cNvPr id="14" name="文本框 13"/>
            <p:cNvSpPr txBox="1"/>
            <p:nvPr/>
          </p:nvSpPr>
          <p:spPr>
            <a:xfrm>
              <a:off x="3212859" y="1207896"/>
              <a:ext cx="3394810" cy="777232"/>
            </a:xfrm>
            <a:prstGeom prst="rect">
              <a:avLst/>
            </a:prstGeom>
            <a:noFill/>
          </p:spPr>
          <p:txBody>
            <a:bodyPr vert="horz" wrap="square" rtlCol="0">
              <a:spAutoFit/>
            </a:bodyPr>
            <a:lstStyle/>
            <a:p>
              <a:r>
                <a:rPr lang="en-US" altLang="zh-CN" sz="1867" b="1" dirty="0">
                  <a:latin typeface="+mn-ea"/>
                  <a:cs typeface="+mn-ea"/>
                </a:rPr>
                <a:t>Part 01</a:t>
              </a:r>
            </a:p>
            <a:p>
              <a:r>
                <a:rPr lang="zh-CN" altLang="en-US" sz="2667" b="1" dirty="0">
                  <a:latin typeface="+mn-ea"/>
                  <a:cs typeface="+mn-ea"/>
                </a:rPr>
                <a:t>研究背景</a:t>
              </a:r>
              <a:endParaRPr lang="en-US" altLang="zh-CN" sz="2667" b="1" dirty="0">
                <a:latin typeface="+mn-ea"/>
                <a:cs typeface="+mn-ea"/>
              </a:endParaRPr>
            </a:p>
            <a:p>
              <a:r>
                <a:rPr lang="en-US" altLang="zh-CN" sz="1600" b="1" dirty="0">
                  <a:latin typeface="+mn-ea"/>
                  <a:cs typeface="+mn-ea"/>
                </a:rPr>
                <a:t>Subject background</a:t>
              </a:r>
              <a:endParaRPr lang="zh-CN" altLang="en-US" sz="1600" b="1" dirty="0">
                <a:latin typeface="+mn-ea"/>
                <a:cs typeface="+mn-ea"/>
              </a:endParaRPr>
            </a:p>
          </p:txBody>
        </p:sp>
        <p:cxnSp>
          <p:nvCxnSpPr>
            <p:cNvPr id="26" name="直接连接符 25"/>
            <p:cNvCxnSpPr>
              <a:cxnSpLocks/>
              <a:endCxn id="14" idx="2"/>
            </p:cNvCxnSpPr>
            <p:nvPr/>
          </p:nvCxnSpPr>
          <p:spPr>
            <a:xfrm flipV="1">
              <a:off x="3284867" y="1985128"/>
              <a:ext cx="1625397" cy="53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FC4818E3-61B0-4B38-A0CF-F4ACC9AEB0AF}"/>
              </a:ext>
            </a:extLst>
          </p:cNvPr>
          <p:cNvGrpSpPr/>
          <p:nvPr/>
        </p:nvGrpSpPr>
        <p:grpSpPr>
          <a:xfrm>
            <a:off x="3599723" y="4130210"/>
            <a:ext cx="4526413" cy="1107996"/>
            <a:chOff x="3212859" y="3097656"/>
            <a:chExt cx="3394810" cy="830997"/>
          </a:xfrm>
        </p:grpSpPr>
        <p:sp>
          <p:nvSpPr>
            <p:cNvPr id="17" name="文本框 16"/>
            <p:cNvSpPr txBox="1"/>
            <p:nvPr/>
          </p:nvSpPr>
          <p:spPr>
            <a:xfrm>
              <a:off x="3212859" y="3097656"/>
              <a:ext cx="3394810" cy="777232"/>
            </a:xfrm>
            <a:prstGeom prst="rect">
              <a:avLst/>
            </a:prstGeom>
            <a:noFill/>
          </p:spPr>
          <p:txBody>
            <a:bodyPr vert="horz" wrap="square" rtlCol="0">
              <a:spAutoFit/>
            </a:bodyPr>
            <a:lstStyle/>
            <a:p>
              <a:r>
                <a:rPr lang="en-US" altLang="zh-CN" sz="1867" b="1" dirty="0">
                  <a:latin typeface="+mn-ea"/>
                  <a:cs typeface="+mn-ea"/>
                </a:rPr>
                <a:t>Part 03</a:t>
              </a:r>
            </a:p>
            <a:p>
              <a:r>
                <a:rPr lang="zh-CN" altLang="en-US" sz="2667" b="1" dirty="0">
                  <a:latin typeface="+mn-ea"/>
                  <a:cs typeface="+mn-ea"/>
                </a:rPr>
                <a:t>研究内容与理论依据</a:t>
              </a:r>
              <a:endParaRPr lang="en-US" altLang="zh-CN" sz="2667" b="1" dirty="0">
                <a:latin typeface="+mn-ea"/>
                <a:cs typeface="+mn-ea"/>
              </a:endParaRPr>
            </a:p>
            <a:p>
              <a:r>
                <a:rPr lang="en-US" altLang="zh-CN" sz="1600" b="1" dirty="0">
                  <a:latin typeface="+mn-ea"/>
                  <a:cs typeface="+mn-ea"/>
                </a:rPr>
                <a:t>Subject result</a:t>
              </a:r>
              <a:endParaRPr lang="zh-CN" altLang="en-US" sz="1600" b="1" dirty="0">
                <a:latin typeface="+mn-ea"/>
                <a:cs typeface="+mn-ea"/>
              </a:endParaRPr>
            </a:p>
          </p:txBody>
        </p:sp>
        <p:cxnSp>
          <p:nvCxnSpPr>
            <p:cNvPr id="28" name="直接连接符 27"/>
            <p:cNvCxnSpPr/>
            <p:nvPr/>
          </p:nvCxnSpPr>
          <p:spPr>
            <a:xfrm>
              <a:off x="3284867" y="3928653"/>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2ED4192-45D6-4F53-B272-24C6804A632A}"/>
              </a:ext>
            </a:extLst>
          </p:cNvPr>
          <p:cNvGrpSpPr/>
          <p:nvPr/>
        </p:nvGrpSpPr>
        <p:grpSpPr>
          <a:xfrm>
            <a:off x="7971709" y="1610529"/>
            <a:ext cx="2444771" cy="1119332"/>
            <a:chOff x="5978782" y="1207896"/>
            <a:chExt cx="1833578" cy="839499"/>
          </a:xfrm>
        </p:grpSpPr>
        <p:sp>
          <p:nvSpPr>
            <p:cNvPr id="20" name="文本框 19"/>
            <p:cNvSpPr txBox="1"/>
            <p:nvPr/>
          </p:nvSpPr>
          <p:spPr>
            <a:xfrm>
              <a:off x="5978782" y="1207896"/>
              <a:ext cx="1833578" cy="777232"/>
            </a:xfrm>
            <a:prstGeom prst="rect">
              <a:avLst/>
            </a:prstGeom>
            <a:noFill/>
          </p:spPr>
          <p:txBody>
            <a:bodyPr vert="horz" wrap="square" rtlCol="0">
              <a:spAutoFit/>
            </a:bodyPr>
            <a:lstStyle/>
            <a:p>
              <a:r>
                <a:rPr lang="en-US" altLang="zh-CN" sz="1867" b="1" dirty="0">
                  <a:latin typeface="+mn-ea"/>
                  <a:cs typeface="+mn-ea"/>
                </a:rPr>
                <a:t>Part 02</a:t>
              </a:r>
            </a:p>
            <a:p>
              <a:r>
                <a:rPr lang="zh-CN" altLang="en-US" sz="2667" b="1" dirty="0">
                  <a:latin typeface="+mn-ea"/>
                  <a:cs typeface="+mn-ea"/>
                </a:rPr>
                <a:t>研究现状</a:t>
              </a:r>
              <a:endParaRPr lang="en-US" altLang="zh-CN" sz="2667" b="1" dirty="0">
                <a:latin typeface="+mn-ea"/>
                <a:cs typeface="+mn-ea"/>
              </a:endParaRPr>
            </a:p>
            <a:p>
              <a:r>
                <a:rPr lang="en-US" altLang="zh-CN" sz="1600" b="1" dirty="0">
                  <a:latin typeface="+mn-ea"/>
                  <a:cs typeface="+mn-ea"/>
                </a:rPr>
                <a:t>Subject program</a:t>
              </a:r>
              <a:endParaRPr lang="zh-CN" altLang="en-US" sz="1600" b="1" dirty="0">
                <a:latin typeface="+mn-ea"/>
                <a:cs typeface="+mn-ea"/>
              </a:endParaRPr>
            </a:p>
          </p:txBody>
        </p:sp>
        <p:cxnSp>
          <p:nvCxnSpPr>
            <p:cNvPr id="29" name="直接连接符 28"/>
            <p:cNvCxnSpPr/>
            <p:nvPr/>
          </p:nvCxnSpPr>
          <p:spPr>
            <a:xfrm>
              <a:off x="5978782" y="2047395"/>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DB023BA8-39CC-4BC9-B3D1-BD5E4687FE23}"/>
              </a:ext>
            </a:extLst>
          </p:cNvPr>
          <p:cNvGrpSpPr/>
          <p:nvPr/>
        </p:nvGrpSpPr>
        <p:grpSpPr>
          <a:xfrm>
            <a:off x="7971709" y="4130208"/>
            <a:ext cx="2444771" cy="1119332"/>
            <a:chOff x="5978782" y="3097656"/>
            <a:chExt cx="1833578" cy="839499"/>
          </a:xfrm>
        </p:grpSpPr>
        <p:sp>
          <p:nvSpPr>
            <p:cNvPr id="23" name="文本框 22"/>
            <p:cNvSpPr txBox="1"/>
            <p:nvPr/>
          </p:nvSpPr>
          <p:spPr>
            <a:xfrm>
              <a:off x="5978782" y="3097656"/>
              <a:ext cx="1833578" cy="777232"/>
            </a:xfrm>
            <a:prstGeom prst="rect">
              <a:avLst/>
            </a:prstGeom>
            <a:noFill/>
          </p:spPr>
          <p:txBody>
            <a:bodyPr vert="horz" wrap="square" rtlCol="0">
              <a:spAutoFit/>
            </a:bodyPr>
            <a:lstStyle/>
            <a:p>
              <a:r>
                <a:rPr lang="en-US" altLang="zh-CN" sz="1867" b="1" dirty="0">
                  <a:latin typeface="+mn-ea"/>
                  <a:cs typeface="+mn-ea"/>
                </a:rPr>
                <a:t>Part 04</a:t>
              </a:r>
            </a:p>
            <a:p>
              <a:r>
                <a:rPr lang="zh-CN" altLang="en-US" sz="2667" b="1" dirty="0">
                  <a:latin typeface="+mn-ea"/>
                  <a:cs typeface="+mn-ea"/>
                </a:rPr>
                <a:t>创新点总结</a:t>
              </a:r>
              <a:endParaRPr lang="en-US" altLang="zh-CN" sz="2667" b="1" dirty="0">
                <a:latin typeface="+mn-ea"/>
                <a:cs typeface="+mn-ea"/>
              </a:endParaRPr>
            </a:p>
            <a:p>
              <a:r>
                <a:rPr lang="en-US" altLang="zh-CN" sz="1600" b="1" dirty="0">
                  <a:latin typeface="+mn-ea"/>
                  <a:cs typeface="+mn-ea"/>
                </a:rPr>
                <a:t>Subject summit</a:t>
              </a:r>
              <a:endParaRPr lang="zh-CN" altLang="en-US" sz="1600" b="1" dirty="0">
                <a:latin typeface="+mn-ea"/>
                <a:cs typeface="+mn-ea"/>
              </a:endParaRPr>
            </a:p>
          </p:txBody>
        </p:sp>
        <p:cxnSp>
          <p:nvCxnSpPr>
            <p:cNvPr id="30" name="直接连接符 29"/>
            <p:cNvCxnSpPr/>
            <p:nvPr/>
          </p:nvCxnSpPr>
          <p:spPr>
            <a:xfrm>
              <a:off x="5978782" y="3937155"/>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灯片编号占位符 7">
            <a:extLst>
              <a:ext uri="{FF2B5EF4-FFF2-40B4-BE49-F238E27FC236}">
                <a16:creationId xmlns:a16="http://schemas.microsoft.com/office/drawing/2014/main" id="{29D4439B-3706-DC17-1365-7992B5892250}"/>
              </a:ext>
            </a:extLst>
          </p:cNvPr>
          <p:cNvSpPr>
            <a:spLocks noGrp="1"/>
          </p:cNvSpPr>
          <p:nvPr>
            <p:ph type="sldNum" sz="quarter" idx="12"/>
          </p:nvPr>
        </p:nvSpPr>
        <p:spPr/>
        <p:txBody>
          <a:bodyPr/>
          <a:lstStyle/>
          <a:p>
            <a:fld id="{8DE29A42-1FB3-4C8E-A734-90D396AAE855}" type="slidenum">
              <a:rPr lang="zh-CN" altLang="en-US" smtClean="0"/>
              <a:t>1</a:t>
            </a:fld>
            <a:endParaRPr lang="zh-CN" altLang="en-US"/>
          </a:p>
        </p:txBody>
      </p:sp>
    </p:spTree>
    <p:extLst>
      <p:ext uri="{BB962C8B-B14F-4D97-AF65-F5344CB8AC3E}">
        <p14:creationId xmlns:p14="http://schemas.microsoft.com/office/powerpoint/2010/main" val="228763126"/>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1B834-06CB-EACC-506E-47D15F2A66CE}"/>
              </a:ext>
            </a:extLst>
          </p:cNvPr>
          <p:cNvSpPr>
            <a:spLocks noGrp="1"/>
          </p:cNvSpPr>
          <p:nvPr>
            <p:ph type="title"/>
          </p:nvPr>
        </p:nvSpPr>
        <p:spPr/>
        <p:txBody>
          <a:bodyPr/>
          <a:lstStyle/>
          <a:p>
            <a:r>
              <a:rPr lang="en-US" altLang="zh-CN" dirty="0">
                <a:latin typeface="苹方-简" panose="020B0400000000000000" pitchFamily="34" charset="-122"/>
                <a:ea typeface="苹方-简" panose="020B0400000000000000" pitchFamily="34" charset="-122"/>
              </a:rPr>
              <a:t>3. MSE + Grad</a:t>
            </a:r>
            <a:r>
              <a:rPr lang="zh-CN" altLang="en-US" dirty="0">
                <a:latin typeface="苹方-简" panose="020B0400000000000000" pitchFamily="34" charset="-122"/>
                <a:ea typeface="苹方-简" panose="020B0400000000000000" pitchFamily="34" charset="-122"/>
              </a:rPr>
              <a:t>联合损失函数</a:t>
            </a:r>
          </a:p>
        </p:txBody>
      </p:sp>
      <p:sp>
        <p:nvSpPr>
          <p:cNvPr id="3" name="灯片编号占位符 2">
            <a:extLst>
              <a:ext uri="{FF2B5EF4-FFF2-40B4-BE49-F238E27FC236}">
                <a16:creationId xmlns:a16="http://schemas.microsoft.com/office/drawing/2014/main" id="{3A19B672-C64C-6EB5-6D7F-90E853B9A283}"/>
              </a:ext>
            </a:extLst>
          </p:cNvPr>
          <p:cNvSpPr>
            <a:spLocks noGrp="1"/>
          </p:cNvSpPr>
          <p:nvPr>
            <p:ph type="sldNum" sz="quarter" idx="12"/>
          </p:nvPr>
        </p:nvSpPr>
        <p:spPr/>
        <p:txBody>
          <a:bodyPr/>
          <a:lstStyle/>
          <a:p>
            <a:fld id="{8DE29A42-1FB3-4C8E-A734-90D396AAE855}" type="slidenum">
              <a:rPr lang="zh-CN" altLang="en-US" smtClean="0"/>
              <a:t>19</a:t>
            </a:fld>
            <a:endParaRPr lang="zh-CN" altLang="en-US"/>
          </a:p>
        </p:txBody>
      </p:sp>
    </p:spTree>
    <p:extLst>
      <p:ext uri="{BB962C8B-B14F-4D97-AF65-F5344CB8AC3E}">
        <p14:creationId xmlns:p14="http://schemas.microsoft.com/office/powerpoint/2010/main" val="2767257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38"/>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3" name="矩形 2"/>
          <p:cNvSpPr/>
          <p:nvPr/>
        </p:nvSpPr>
        <p:spPr>
          <a:xfrm>
            <a:off x="3263686" y="2310936"/>
            <a:ext cx="5664629" cy="672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4" name="文本框 3"/>
          <p:cNvSpPr txBox="1"/>
          <p:nvPr/>
        </p:nvSpPr>
        <p:spPr>
          <a:xfrm>
            <a:off x="3242779" y="3076229"/>
            <a:ext cx="5706443" cy="913007"/>
          </a:xfrm>
          <a:prstGeom prst="rect">
            <a:avLst/>
          </a:prstGeom>
          <a:noFill/>
        </p:spPr>
        <p:txBody>
          <a:bodyPr wrap="square" rtlCol="0">
            <a:spAutoFit/>
          </a:bodyPr>
          <a:lstStyle/>
          <a:p>
            <a:pPr algn="ctr"/>
            <a:r>
              <a:rPr lang="zh-CN" altLang="en-US" sz="5333" b="1" dirty="0">
                <a:cs typeface="+mn-ea"/>
              </a:rPr>
              <a:t>创新点总结</a:t>
            </a:r>
          </a:p>
        </p:txBody>
      </p:sp>
      <p:sp>
        <p:nvSpPr>
          <p:cNvPr id="7" name="文本框 6"/>
          <p:cNvSpPr txBox="1"/>
          <p:nvPr/>
        </p:nvSpPr>
        <p:spPr>
          <a:xfrm>
            <a:off x="3359696" y="2298160"/>
            <a:ext cx="5472608" cy="666786"/>
          </a:xfrm>
          <a:prstGeom prst="rect">
            <a:avLst/>
          </a:prstGeom>
          <a:noFill/>
        </p:spPr>
        <p:txBody>
          <a:bodyPr wrap="square" rtlCol="0">
            <a:spAutoFit/>
          </a:bodyPr>
          <a:lstStyle/>
          <a:p>
            <a:pPr algn="ctr"/>
            <a:r>
              <a:rPr lang="en-US" altLang="zh-CN" sz="3733" dirty="0">
                <a:solidFill>
                  <a:schemeClr val="bg1"/>
                </a:solidFill>
                <a:latin typeface="Century Gothic" panose="020B0502020202020204" pitchFamily="34" charset="0"/>
                <a:cs typeface="+mn-ea"/>
              </a:rPr>
              <a:t>PART  04</a:t>
            </a:r>
            <a:endParaRPr lang="zh-CN" altLang="en-US" sz="3733" dirty="0">
              <a:solidFill>
                <a:schemeClr val="bg1"/>
              </a:solidFill>
              <a:latin typeface="Century Gothic" panose="020B0502020202020204" pitchFamily="34" charset="0"/>
              <a:cs typeface="+mn-ea"/>
            </a:endParaRPr>
          </a:p>
        </p:txBody>
      </p:sp>
      <p:grpSp>
        <p:nvGrpSpPr>
          <p:cNvPr id="18" name="组合 17"/>
          <p:cNvGrpSpPr/>
          <p:nvPr/>
        </p:nvGrpSpPr>
        <p:grpSpPr>
          <a:xfrm>
            <a:off x="1913345" y="770428"/>
            <a:ext cx="8705900" cy="4289393"/>
            <a:chOff x="1435008" y="577820"/>
            <a:chExt cx="6529425" cy="3217045"/>
          </a:xfrm>
        </p:grpSpPr>
        <p:sp>
          <p:nvSpPr>
            <p:cNvPr id="8" name="矩形 7"/>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9" name="矩形 8"/>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1" name="矩形 10"/>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3" name="直接连接符 12"/>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灯片编号占位符 9">
            <a:extLst>
              <a:ext uri="{FF2B5EF4-FFF2-40B4-BE49-F238E27FC236}">
                <a16:creationId xmlns:a16="http://schemas.microsoft.com/office/drawing/2014/main" id="{C7999F47-5856-752D-D514-BE1DFC672571}"/>
              </a:ext>
            </a:extLst>
          </p:cNvPr>
          <p:cNvSpPr>
            <a:spLocks noGrp="1"/>
          </p:cNvSpPr>
          <p:nvPr>
            <p:ph type="sldNum" sz="quarter" idx="12"/>
          </p:nvPr>
        </p:nvSpPr>
        <p:spPr/>
        <p:txBody>
          <a:bodyPr/>
          <a:lstStyle/>
          <a:p>
            <a:fld id="{0C913308-F349-4B6D-A68A-DD1791B4A57B}" type="slidenum">
              <a:rPr lang="zh-CN" altLang="en-US" smtClean="0"/>
              <a:t>20</a:t>
            </a:fld>
            <a:endParaRPr lang="zh-CN" altLang="en-US"/>
          </a:p>
        </p:txBody>
      </p:sp>
    </p:spTree>
    <p:extLst>
      <p:ext uri="{BB962C8B-B14F-4D97-AF65-F5344CB8AC3E}">
        <p14:creationId xmlns:p14="http://schemas.microsoft.com/office/powerpoint/2010/main" val="2025733176"/>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84586EF-8E9E-15C1-5AE1-64126872F504}"/>
              </a:ext>
            </a:extLst>
          </p:cNvPr>
          <p:cNvSpPr>
            <a:spLocks noGrp="1"/>
          </p:cNvSpPr>
          <p:nvPr>
            <p:ph type="sldNum" sz="quarter" idx="12"/>
          </p:nvPr>
        </p:nvSpPr>
        <p:spPr/>
        <p:txBody>
          <a:bodyPr/>
          <a:lstStyle/>
          <a:p>
            <a:fld id="{8DE29A42-1FB3-4C8E-A734-90D396AAE855}" type="slidenum">
              <a:rPr lang="zh-CN" altLang="en-US" smtClean="0"/>
              <a:t>21</a:t>
            </a:fld>
            <a:endParaRPr lang="zh-CN" altLang="en-US"/>
          </a:p>
        </p:txBody>
      </p:sp>
    </p:spTree>
    <p:extLst>
      <p:ext uri="{BB962C8B-B14F-4D97-AF65-F5344CB8AC3E}">
        <p14:creationId xmlns:p14="http://schemas.microsoft.com/office/powerpoint/2010/main" val="301887580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38"/>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7" name="文本框 6"/>
          <p:cNvSpPr txBox="1"/>
          <p:nvPr/>
        </p:nvSpPr>
        <p:spPr>
          <a:xfrm>
            <a:off x="3359696" y="2207188"/>
            <a:ext cx="5472608" cy="502766"/>
          </a:xfrm>
          <a:prstGeom prst="rect">
            <a:avLst/>
          </a:prstGeom>
          <a:noFill/>
        </p:spPr>
        <p:txBody>
          <a:bodyPr wrap="square" rtlCol="0">
            <a:spAutoFit/>
          </a:bodyPr>
          <a:lstStyle/>
          <a:p>
            <a:pPr algn="ctr"/>
            <a:r>
              <a:rPr lang="zh-CN" altLang="en-US" sz="2667" dirty="0">
                <a:solidFill>
                  <a:schemeClr val="bg1"/>
                </a:solidFill>
                <a:latin typeface="苹方-简" panose="020B0400000000000000" pitchFamily="34" charset="-122"/>
                <a:ea typeface="苹方-简" panose="020B0400000000000000" pitchFamily="34" charset="-122"/>
                <a:cs typeface="+mn-ea"/>
              </a:rPr>
              <a:t>沈阳建筑大学</a:t>
            </a:r>
          </a:p>
        </p:txBody>
      </p:sp>
      <p:grpSp>
        <p:nvGrpSpPr>
          <p:cNvPr id="18" name="组合 17"/>
          <p:cNvGrpSpPr/>
          <p:nvPr/>
        </p:nvGrpSpPr>
        <p:grpSpPr>
          <a:xfrm>
            <a:off x="1913345" y="770428"/>
            <a:ext cx="8705900" cy="4289393"/>
            <a:chOff x="1435008" y="577820"/>
            <a:chExt cx="6529425" cy="3217045"/>
          </a:xfrm>
        </p:grpSpPr>
        <p:sp>
          <p:nvSpPr>
            <p:cNvPr id="8" name="矩形 7"/>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9" name="矩形 8"/>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1" name="矩形 10"/>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3" name="直接连接符 12"/>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15BC0E7A-0D44-0CE9-276D-FD6EB0610555}"/>
              </a:ext>
            </a:extLst>
          </p:cNvPr>
          <p:cNvGrpSpPr/>
          <p:nvPr/>
        </p:nvGrpSpPr>
        <p:grpSpPr>
          <a:xfrm>
            <a:off x="1622402" y="2253125"/>
            <a:ext cx="8599541" cy="1297179"/>
            <a:chOff x="1216801" y="1689844"/>
            <a:chExt cx="6449656" cy="972884"/>
          </a:xfrm>
        </p:grpSpPr>
        <p:sp>
          <p:nvSpPr>
            <p:cNvPr id="5" name="文本框 4"/>
            <p:cNvSpPr txBox="1"/>
            <p:nvPr/>
          </p:nvSpPr>
          <p:spPr>
            <a:xfrm>
              <a:off x="1216801" y="2377986"/>
              <a:ext cx="6449656" cy="284742"/>
            </a:xfrm>
            <a:prstGeom prst="rect">
              <a:avLst/>
            </a:prstGeom>
            <a:noFill/>
          </p:spPr>
          <p:txBody>
            <a:bodyPr wrap="square" rtlCol="0">
              <a:spAutoFit/>
            </a:bodyPr>
            <a:lstStyle/>
            <a:p>
              <a:pPr algn="ctr"/>
              <a:r>
                <a:rPr lang="zh-CN" altLang="en-US" sz="1867" b="1" dirty="0">
                  <a:latin typeface="苹方-简" panose="020B0400000000000000" pitchFamily="34" charset="-122"/>
                  <a:ea typeface="苹方-简" panose="020B0400000000000000" pitchFamily="34" charset="-122"/>
                  <a:cs typeface="+mn-ea"/>
                </a:rPr>
                <a:t>答辩人：王佳伟  指导教师：袁帅</a:t>
              </a:r>
            </a:p>
          </p:txBody>
        </p:sp>
        <p:sp>
          <p:nvSpPr>
            <p:cNvPr id="4" name="文本框 3"/>
            <p:cNvSpPr txBox="1"/>
            <p:nvPr/>
          </p:nvSpPr>
          <p:spPr>
            <a:xfrm>
              <a:off x="2404324" y="1689844"/>
              <a:ext cx="4279832" cy="746406"/>
            </a:xfrm>
            <a:prstGeom prst="rect">
              <a:avLst/>
            </a:prstGeom>
            <a:noFill/>
          </p:spPr>
          <p:txBody>
            <a:bodyPr wrap="square" rtlCol="0">
              <a:spAutoFit/>
            </a:bodyPr>
            <a:lstStyle/>
            <a:p>
              <a:pPr algn="ctr"/>
              <a:r>
                <a:rPr lang="zh-CN" altLang="en-US" sz="5867" b="1" dirty="0">
                  <a:latin typeface="苹方-简 中黑体" panose="020B0600000000000000" pitchFamily="34" charset="-122"/>
                  <a:ea typeface="苹方-简 中黑体" panose="020B0600000000000000" pitchFamily="34" charset="-122"/>
                  <a:cs typeface="+mn-ea"/>
                </a:rPr>
                <a:t>感谢观看</a:t>
              </a:r>
            </a:p>
          </p:txBody>
        </p:sp>
      </p:grpSp>
      <p:sp>
        <p:nvSpPr>
          <p:cNvPr id="3" name="灯片编号占位符 2">
            <a:extLst>
              <a:ext uri="{FF2B5EF4-FFF2-40B4-BE49-F238E27FC236}">
                <a16:creationId xmlns:a16="http://schemas.microsoft.com/office/drawing/2014/main" id="{53B73B7E-41C8-05F8-B468-33A27D3E5C63}"/>
              </a:ext>
            </a:extLst>
          </p:cNvPr>
          <p:cNvSpPr>
            <a:spLocks noGrp="1"/>
          </p:cNvSpPr>
          <p:nvPr>
            <p:ph type="sldNum" sz="quarter" idx="12"/>
          </p:nvPr>
        </p:nvSpPr>
        <p:spPr/>
        <p:txBody>
          <a:bodyPr/>
          <a:lstStyle/>
          <a:p>
            <a:fld id="{8DE29A42-1FB3-4C8E-A734-90D396AAE855}" type="slidenum">
              <a:rPr lang="zh-CN" altLang="en-US" smtClean="0"/>
              <a:t>22</a:t>
            </a:fld>
            <a:endParaRPr lang="zh-CN" altLang="en-US"/>
          </a:p>
        </p:txBody>
      </p:sp>
    </p:spTree>
    <p:extLst>
      <p:ext uri="{BB962C8B-B14F-4D97-AF65-F5344CB8AC3E}">
        <p14:creationId xmlns:p14="http://schemas.microsoft.com/office/powerpoint/2010/main" val="2618248312"/>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256B8-CF49-3332-C9CA-00B23C4A4CC3}"/>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7435CBA-5BF4-B73A-962A-27BD84E3F8A2}"/>
              </a:ext>
            </a:extLst>
          </p:cNvPr>
          <p:cNvSpPr/>
          <p:nvPr/>
        </p:nvSpPr>
        <p:spPr>
          <a:xfrm>
            <a:off x="191344" y="164638"/>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3" name="矩形 2">
            <a:extLst>
              <a:ext uri="{FF2B5EF4-FFF2-40B4-BE49-F238E27FC236}">
                <a16:creationId xmlns:a16="http://schemas.microsoft.com/office/drawing/2014/main" id="{04848BCB-6B1B-54B0-A3BF-10E85A26DD0D}"/>
              </a:ext>
            </a:extLst>
          </p:cNvPr>
          <p:cNvSpPr/>
          <p:nvPr/>
        </p:nvSpPr>
        <p:spPr>
          <a:xfrm>
            <a:off x="3263686" y="2310936"/>
            <a:ext cx="5664629" cy="672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3" dirty="0">
                <a:solidFill>
                  <a:schemeClr val="bg1"/>
                </a:solidFill>
                <a:latin typeface="Century Gothic" panose="020B0502020202020204" pitchFamily="34" charset="0"/>
                <a:cs typeface="+mn-ea"/>
              </a:rPr>
              <a:t>PART  01</a:t>
            </a:r>
            <a:endParaRPr lang="zh-CN" altLang="en-US" sz="3733" dirty="0">
              <a:solidFill>
                <a:schemeClr val="bg1"/>
              </a:solidFill>
              <a:latin typeface="Century Gothic" panose="020B0502020202020204" pitchFamily="34" charset="0"/>
              <a:cs typeface="+mn-ea"/>
            </a:endParaRPr>
          </a:p>
        </p:txBody>
      </p:sp>
      <p:sp>
        <p:nvSpPr>
          <p:cNvPr id="4" name="文本框 3">
            <a:extLst>
              <a:ext uri="{FF2B5EF4-FFF2-40B4-BE49-F238E27FC236}">
                <a16:creationId xmlns:a16="http://schemas.microsoft.com/office/drawing/2014/main" id="{364EF140-38F9-0A55-40BB-8D177769E3A5}"/>
              </a:ext>
            </a:extLst>
          </p:cNvPr>
          <p:cNvSpPr txBox="1"/>
          <p:nvPr/>
        </p:nvSpPr>
        <p:spPr>
          <a:xfrm>
            <a:off x="3242779" y="3076229"/>
            <a:ext cx="5706443" cy="913007"/>
          </a:xfrm>
          <a:prstGeom prst="rect">
            <a:avLst/>
          </a:prstGeom>
          <a:noFill/>
        </p:spPr>
        <p:txBody>
          <a:bodyPr wrap="square" rtlCol="0">
            <a:spAutoFit/>
          </a:bodyPr>
          <a:lstStyle/>
          <a:p>
            <a:pPr algn="ctr"/>
            <a:r>
              <a:rPr lang="zh-CN" altLang="en-US" sz="5333" b="1" dirty="0">
                <a:cs typeface="+mn-ea"/>
              </a:rPr>
              <a:t>研究背景</a:t>
            </a:r>
          </a:p>
        </p:txBody>
      </p:sp>
      <p:grpSp>
        <p:nvGrpSpPr>
          <p:cNvPr id="18" name="组合 17">
            <a:extLst>
              <a:ext uri="{FF2B5EF4-FFF2-40B4-BE49-F238E27FC236}">
                <a16:creationId xmlns:a16="http://schemas.microsoft.com/office/drawing/2014/main" id="{7A6DE01C-7666-2E87-2B01-FAE8F2B2A044}"/>
              </a:ext>
            </a:extLst>
          </p:cNvPr>
          <p:cNvGrpSpPr/>
          <p:nvPr/>
        </p:nvGrpSpPr>
        <p:grpSpPr>
          <a:xfrm>
            <a:off x="1913345" y="770428"/>
            <a:ext cx="8705900" cy="4289393"/>
            <a:chOff x="1435008" y="577820"/>
            <a:chExt cx="6529425" cy="3217045"/>
          </a:xfrm>
        </p:grpSpPr>
        <p:sp>
          <p:nvSpPr>
            <p:cNvPr id="8" name="矩形 7">
              <a:extLst>
                <a:ext uri="{FF2B5EF4-FFF2-40B4-BE49-F238E27FC236}">
                  <a16:creationId xmlns:a16="http://schemas.microsoft.com/office/drawing/2014/main" id="{580BCA1F-46D5-F549-0C20-2C53A3EE702E}"/>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9" name="矩形 8">
              <a:extLst>
                <a:ext uri="{FF2B5EF4-FFF2-40B4-BE49-F238E27FC236}">
                  <a16:creationId xmlns:a16="http://schemas.microsoft.com/office/drawing/2014/main" id="{A3D610A4-4206-053F-C61C-D7A5D9480A6B}"/>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1" name="矩形 10">
              <a:extLst>
                <a:ext uri="{FF2B5EF4-FFF2-40B4-BE49-F238E27FC236}">
                  <a16:creationId xmlns:a16="http://schemas.microsoft.com/office/drawing/2014/main" id="{0DC6A3D0-5C6D-F4E5-75A9-DFB78774F767}"/>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3" name="直接连接符 12">
              <a:extLst>
                <a:ext uri="{FF2B5EF4-FFF2-40B4-BE49-F238E27FC236}">
                  <a16:creationId xmlns:a16="http://schemas.microsoft.com/office/drawing/2014/main" id="{1E5D54E3-1800-164A-9BC6-96C8DEF34B14}"/>
                </a:ext>
              </a:extLst>
            </p:cNvPr>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A5E2E84-4FDB-AD29-EBC8-4D85E6E02E18}"/>
                </a:ext>
              </a:extLst>
            </p:cNvPr>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灯片编号占位符 4">
            <a:extLst>
              <a:ext uri="{FF2B5EF4-FFF2-40B4-BE49-F238E27FC236}">
                <a16:creationId xmlns:a16="http://schemas.microsoft.com/office/drawing/2014/main" id="{328B3BE9-02E9-0F71-AD83-C3584F6B0F21}"/>
              </a:ext>
            </a:extLst>
          </p:cNvPr>
          <p:cNvSpPr>
            <a:spLocks noGrp="1"/>
          </p:cNvSpPr>
          <p:nvPr>
            <p:ph type="sldNum" sz="quarter" idx="12"/>
          </p:nvPr>
        </p:nvSpPr>
        <p:spPr/>
        <p:txBody>
          <a:bodyPr/>
          <a:lstStyle/>
          <a:p>
            <a:fld id="{8DE29A42-1FB3-4C8E-A734-90D396AAE855}" type="slidenum">
              <a:rPr lang="zh-CN" altLang="en-US" smtClean="0"/>
              <a:t>2</a:t>
            </a:fld>
            <a:endParaRPr lang="zh-CN" altLang="en-US"/>
          </a:p>
        </p:txBody>
      </p:sp>
    </p:spTree>
    <p:extLst>
      <p:ext uri="{BB962C8B-B14F-4D97-AF65-F5344CB8AC3E}">
        <p14:creationId xmlns:p14="http://schemas.microsoft.com/office/powerpoint/2010/main" val="3801656596"/>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EA60D-35F9-C4EA-4421-B2B15A3F48D0}"/>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329F9634-1B46-525C-B9B8-2DBF4492799E}"/>
              </a:ext>
            </a:extLst>
          </p:cNvPr>
          <p:cNvGrpSpPr/>
          <p:nvPr/>
        </p:nvGrpSpPr>
        <p:grpSpPr>
          <a:xfrm>
            <a:off x="-63871" y="0"/>
            <a:ext cx="2688299" cy="816704"/>
            <a:chOff x="-47903" y="0"/>
            <a:chExt cx="2016224" cy="612528"/>
          </a:xfrm>
        </p:grpSpPr>
        <p:grpSp>
          <p:nvGrpSpPr>
            <p:cNvPr id="8" name="组合 7">
              <a:extLst>
                <a:ext uri="{FF2B5EF4-FFF2-40B4-BE49-F238E27FC236}">
                  <a16:creationId xmlns:a16="http://schemas.microsoft.com/office/drawing/2014/main" id="{5782875A-99F5-BC17-BA63-8FBCBD0AA327}"/>
                </a:ext>
              </a:extLst>
            </p:cNvPr>
            <p:cNvGrpSpPr/>
            <p:nvPr/>
          </p:nvGrpSpPr>
          <p:grpSpPr>
            <a:xfrm rot="16200000" flipV="1">
              <a:off x="629840" y="-629840"/>
              <a:ext cx="612528" cy="1872208"/>
              <a:chOff x="604102" y="1347614"/>
              <a:chExt cx="1075775" cy="2149930"/>
            </a:xfrm>
          </p:grpSpPr>
          <p:grpSp>
            <p:nvGrpSpPr>
              <p:cNvPr id="2" name="组合 1">
                <a:extLst>
                  <a:ext uri="{FF2B5EF4-FFF2-40B4-BE49-F238E27FC236}">
                    <a16:creationId xmlns:a16="http://schemas.microsoft.com/office/drawing/2014/main" id="{CEA5A74F-0C30-C7D1-4D07-D6FF151119D5}"/>
                  </a:ext>
                </a:extLst>
              </p:cNvPr>
              <p:cNvGrpSpPr/>
              <p:nvPr/>
            </p:nvGrpSpPr>
            <p:grpSpPr>
              <a:xfrm>
                <a:off x="755576" y="1347614"/>
                <a:ext cx="806989" cy="2149930"/>
                <a:chOff x="1477543" y="637844"/>
                <a:chExt cx="6486890" cy="3157021"/>
              </a:xfrm>
            </p:grpSpPr>
            <p:sp>
              <p:nvSpPr>
                <p:cNvPr id="3" name="矩形 2">
                  <a:extLst>
                    <a:ext uri="{FF2B5EF4-FFF2-40B4-BE49-F238E27FC236}">
                      <a16:creationId xmlns:a16="http://schemas.microsoft.com/office/drawing/2014/main" id="{4DC9066E-BE54-5A5F-4551-A5E9310A47E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4" name="矩形 3">
                  <a:extLst>
                    <a:ext uri="{FF2B5EF4-FFF2-40B4-BE49-F238E27FC236}">
                      <a16:creationId xmlns:a16="http://schemas.microsoft.com/office/drawing/2014/main" id="{FAE44A04-18A0-2A99-9D31-D2D51D393604}"/>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5" name="矩形 4">
                  <a:extLst>
                    <a:ext uri="{FF2B5EF4-FFF2-40B4-BE49-F238E27FC236}">
                      <a16:creationId xmlns:a16="http://schemas.microsoft.com/office/drawing/2014/main" id="{69AA7CEB-1E8D-212F-92B5-626BB880B546}"/>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grpSp>
          <p:cxnSp>
            <p:nvCxnSpPr>
              <p:cNvPr id="6" name="直接连接符 5">
                <a:extLst>
                  <a:ext uri="{FF2B5EF4-FFF2-40B4-BE49-F238E27FC236}">
                    <a16:creationId xmlns:a16="http://schemas.microsoft.com/office/drawing/2014/main" id="{187E7AE2-5EEE-3370-9681-BB3C342C7808}"/>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FA405A7-B10F-7A29-58DB-B6D20C0B079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C279E195-B20A-443C-682D-67669FD92C67}"/>
                </a:ext>
              </a:extLst>
            </p:cNvPr>
            <p:cNvSpPr txBox="1"/>
            <p:nvPr/>
          </p:nvSpPr>
          <p:spPr>
            <a:xfrm>
              <a:off x="-47903" y="144445"/>
              <a:ext cx="2016224" cy="315423"/>
            </a:xfrm>
            <a:prstGeom prst="rect">
              <a:avLst/>
            </a:prstGeom>
            <a:noFill/>
          </p:spPr>
          <p:txBody>
            <a:bodyPr wrap="square" rtlCol="0">
              <a:spAutoFit/>
            </a:bodyPr>
            <a:lstStyle/>
            <a:p>
              <a:pPr algn="ctr"/>
              <a:r>
                <a:rPr lang="zh-CN" altLang="en-US" sz="2133" b="1" dirty="0">
                  <a:latin typeface="苹方-简" panose="020B0400000000000000" pitchFamily="34" charset="-122"/>
                  <a:ea typeface="苹方-简" panose="020B0400000000000000" pitchFamily="34" charset="-122"/>
                  <a:cs typeface="+mn-ea"/>
                </a:rPr>
                <a:t>选题背景</a:t>
              </a:r>
            </a:p>
          </p:txBody>
        </p:sp>
      </p:grpSp>
      <p:sp>
        <p:nvSpPr>
          <p:cNvPr id="12" name="文本框 11">
            <a:extLst>
              <a:ext uri="{FF2B5EF4-FFF2-40B4-BE49-F238E27FC236}">
                <a16:creationId xmlns:a16="http://schemas.microsoft.com/office/drawing/2014/main" id="{C96BFFF0-6072-E247-87D0-93E0C21AB048}"/>
              </a:ext>
            </a:extLst>
          </p:cNvPr>
          <p:cNvSpPr txBox="1"/>
          <p:nvPr/>
        </p:nvSpPr>
        <p:spPr>
          <a:xfrm>
            <a:off x="527381" y="2019254"/>
            <a:ext cx="10188251" cy="1569660"/>
          </a:xfrm>
          <a:prstGeom prst="rect">
            <a:avLst/>
          </a:prstGeom>
          <a:noFill/>
        </p:spPr>
        <p:txBody>
          <a:bodyPr wrap="square">
            <a:spAutoFit/>
          </a:bodyPr>
          <a:lstStyle/>
          <a:p>
            <a:pPr algn="just"/>
            <a:r>
              <a:rPr lang="zh-CN" altLang="en-US" sz="1600" dirty="0">
                <a:latin typeface="苹方-简" panose="020B0400000000000000" pitchFamily="34" charset="-122"/>
                <a:ea typeface="苹方-简" panose="020B0400000000000000" pitchFamily="34" charset="-122"/>
              </a:rPr>
              <a:t>早期的深度估计主要依赖双目相机、激光雷达或多视角几何方法，这类方式虽然能够提供较为准确的深度信息，但存在设备成本高、体积大、能耗高、场景适用性受限等问题；即便是依赖深度相机的方案，也会受到测距范围有限、光照敏感以及数据噪声的影响。</a:t>
            </a:r>
            <a:endParaRPr lang="en-US" altLang="zh-CN" sz="1600" dirty="0">
              <a:latin typeface="苹方-简" panose="020B0400000000000000" pitchFamily="34" charset="-122"/>
              <a:ea typeface="苹方-简" panose="020B0400000000000000" pitchFamily="34" charset="-122"/>
            </a:endParaRPr>
          </a:p>
          <a:p>
            <a:pPr algn="just"/>
            <a:endParaRPr lang="en-US" altLang="zh-CN" sz="1600" dirty="0">
              <a:latin typeface="苹方-简" panose="020B0400000000000000" pitchFamily="34" charset="-122"/>
              <a:ea typeface="苹方-简" panose="020B0400000000000000" pitchFamily="34" charset="-122"/>
            </a:endParaRPr>
          </a:p>
          <a:p>
            <a:pPr algn="just"/>
            <a:r>
              <a:rPr lang="zh-CN" altLang="en-US" sz="1600" dirty="0">
                <a:latin typeface="苹方-简" panose="020B0400000000000000" pitchFamily="34" charset="-122"/>
                <a:ea typeface="苹方-简" panose="020B0400000000000000" pitchFamily="34" charset="-122"/>
              </a:rPr>
              <a:t>相比之下，单目深度估计只需使用单个摄像头即可实现，由于摄像头廉价、轻量且易于部署，具有广泛的应用前景，同时避免了复杂硬件依赖，成为近年来研究的重点方向。</a:t>
            </a:r>
          </a:p>
        </p:txBody>
      </p:sp>
      <p:pic>
        <p:nvPicPr>
          <p:cNvPr id="14" name="图片 13">
            <a:extLst>
              <a:ext uri="{FF2B5EF4-FFF2-40B4-BE49-F238E27FC236}">
                <a16:creationId xmlns:a16="http://schemas.microsoft.com/office/drawing/2014/main" id="{DFF85C70-1AB2-219E-C570-E460545BCD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660" y="3813043"/>
            <a:ext cx="2290504" cy="2139331"/>
          </a:xfrm>
          <a:prstGeom prst="rect">
            <a:avLst/>
          </a:prstGeom>
        </p:spPr>
      </p:pic>
      <p:sp>
        <p:nvSpPr>
          <p:cNvPr id="18" name="灯片编号占位符 17">
            <a:extLst>
              <a:ext uri="{FF2B5EF4-FFF2-40B4-BE49-F238E27FC236}">
                <a16:creationId xmlns:a16="http://schemas.microsoft.com/office/drawing/2014/main" id="{17863DF5-D2E9-AC7B-3BB4-5A295C896348}"/>
              </a:ext>
            </a:extLst>
          </p:cNvPr>
          <p:cNvSpPr>
            <a:spLocks noGrp="1"/>
          </p:cNvSpPr>
          <p:nvPr>
            <p:ph type="sldNum" sz="quarter" idx="12"/>
          </p:nvPr>
        </p:nvSpPr>
        <p:spPr/>
        <p:txBody>
          <a:bodyPr/>
          <a:lstStyle/>
          <a:p>
            <a:fld id="{0C913308-F349-4B6D-A68A-DD1791B4A57B}" type="slidenum">
              <a:rPr lang="zh-CN" altLang="en-US" smtClean="0"/>
              <a:t>3</a:t>
            </a:fld>
            <a:endParaRPr lang="zh-CN" altLang="en-US"/>
          </a:p>
        </p:txBody>
      </p:sp>
      <p:pic>
        <p:nvPicPr>
          <p:cNvPr id="24" name="图片 23">
            <a:extLst>
              <a:ext uri="{FF2B5EF4-FFF2-40B4-BE49-F238E27FC236}">
                <a16:creationId xmlns:a16="http://schemas.microsoft.com/office/drawing/2014/main" id="{42F0DA5E-DDB3-47A8-0292-D34EF27F48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6037" y="3158990"/>
            <a:ext cx="5965964" cy="3356871"/>
          </a:xfrm>
          <a:prstGeom prst="rect">
            <a:avLst/>
          </a:prstGeom>
        </p:spPr>
      </p:pic>
      <p:sp>
        <p:nvSpPr>
          <p:cNvPr id="25" name="文本框 24">
            <a:extLst>
              <a:ext uri="{FF2B5EF4-FFF2-40B4-BE49-F238E27FC236}">
                <a16:creationId xmlns:a16="http://schemas.microsoft.com/office/drawing/2014/main" id="{CB092293-0FC5-EEE1-BB0F-DDE6E74471AB}"/>
              </a:ext>
            </a:extLst>
          </p:cNvPr>
          <p:cNvSpPr txBox="1"/>
          <p:nvPr/>
        </p:nvSpPr>
        <p:spPr>
          <a:xfrm>
            <a:off x="1301980" y="5952372"/>
            <a:ext cx="1632181" cy="379656"/>
          </a:xfrm>
          <a:prstGeom prst="rect">
            <a:avLst/>
          </a:prstGeom>
          <a:noFill/>
        </p:spPr>
        <p:txBody>
          <a:bodyPr wrap="square" rtlCol="0">
            <a:spAutoFit/>
          </a:bodyPr>
          <a:lstStyle/>
          <a:p>
            <a:pPr algn="ctr"/>
            <a:r>
              <a:rPr lang="zh-CN" altLang="en-US" sz="1867" dirty="0">
                <a:latin typeface="苹方-简" panose="020B0400000000000000" pitchFamily="34" charset="-122"/>
                <a:ea typeface="苹方-简" panose="020B0400000000000000" pitchFamily="34" charset="-122"/>
              </a:rPr>
              <a:t>双目相机</a:t>
            </a:r>
          </a:p>
        </p:txBody>
      </p:sp>
      <p:sp>
        <p:nvSpPr>
          <p:cNvPr id="26" name="文本框 25">
            <a:extLst>
              <a:ext uri="{FF2B5EF4-FFF2-40B4-BE49-F238E27FC236}">
                <a16:creationId xmlns:a16="http://schemas.microsoft.com/office/drawing/2014/main" id="{F5D4A1F1-882A-9547-DC70-1B1B683E81CF}"/>
              </a:ext>
            </a:extLst>
          </p:cNvPr>
          <p:cNvSpPr txBox="1"/>
          <p:nvPr/>
        </p:nvSpPr>
        <p:spPr>
          <a:xfrm>
            <a:off x="8217362" y="5952373"/>
            <a:ext cx="1632181" cy="379656"/>
          </a:xfrm>
          <a:prstGeom prst="rect">
            <a:avLst/>
          </a:prstGeom>
          <a:noFill/>
        </p:spPr>
        <p:txBody>
          <a:bodyPr wrap="square" rtlCol="0">
            <a:spAutoFit/>
          </a:bodyPr>
          <a:lstStyle/>
          <a:p>
            <a:pPr algn="ctr"/>
            <a:r>
              <a:rPr lang="en-US" altLang="zh-CN" sz="1867" dirty="0">
                <a:latin typeface="苹方-简" panose="020B0400000000000000" pitchFamily="34" charset="-122"/>
                <a:ea typeface="苹方-简" panose="020B0400000000000000" pitchFamily="34" charset="-122"/>
              </a:rPr>
              <a:t>Kinect</a:t>
            </a:r>
            <a:r>
              <a:rPr lang="zh-CN" altLang="en-US" sz="1867" dirty="0">
                <a:latin typeface="苹方-简" panose="020B0400000000000000" pitchFamily="34" charset="-122"/>
                <a:ea typeface="苹方-简" panose="020B0400000000000000" pitchFamily="34" charset="-122"/>
              </a:rPr>
              <a:t>相机</a:t>
            </a:r>
          </a:p>
        </p:txBody>
      </p:sp>
      <p:sp>
        <p:nvSpPr>
          <p:cNvPr id="27" name="文本框 26">
            <a:extLst>
              <a:ext uri="{FF2B5EF4-FFF2-40B4-BE49-F238E27FC236}">
                <a16:creationId xmlns:a16="http://schemas.microsoft.com/office/drawing/2014/main" id="{9619A22F-3C6C-1B5B-4135-2EB0590E94F5}"/>
              </a:ext>
            </a:extLst>
          </p:cNvPr>
          <p:cNvSpPr txBox="1"/>
          <p:nvPr/>
        </p:nvSpPr>
        <p:spPr>
          <a:xfrm>
            <a:off x="527382" y="1041797"/>
            <a:ext cx="10188252" cy="830997"/>
          </a:xfrm>
          <a:prstGeom prst="rect">
            <a:avLst/>
          </a:prstGeom>
          <a:noFill/>
        </p:spPr>
        <p:txBody>
          <a:bodyPr wrap="square">
            <a:spAutoFit/>
          </a:bodyPr>
          <a:lstStyle/>
          <a:p>
            <a:pPr algn="just"/>
            <a:r>
              <a:rPr lang="zh-CN" altLang="en-US" sz="1600" dirty="0">
                <a:solidFill>
                  <a:srgbClr val="1A1A1A"/>
                </a:solidFill>
                <a:latin typeface="苹方-简" panose="020B0400000000000000" pitchFamily="34" charset="-122"/>
                <a:ea typeface="苹方-简" panose="020B0400000000000000" pitchFamily="34" charset="-122"/>
              </a:rPr>
              <a:t>单目深度估计指的是从单张二维图像中估计出场景的深度信息，因其简便、成本低且易于部署而受到广泛关注。与传统的深度感知技术如激光雷达或立体视觉不同，单目深度估计只需要单张</a:t>
            </a:r>
            <a:r>
              <a:rPr lang="en-US" altLang="zh-CN" sz="1600" dirty="0">
                <a:solidFill>
                  <a:srgbClr val="1A1A1A"/>
                </a:solidFill>
                <a:latin typeface="苹方-简" panose="020B0400000000000000" pitchFamily="34" charset="-122"/>
                <a:ea typeface="苹方-简" panose="020B0400000000000000" pitchFamily="34" charset="-122"/>
              </a:rPr>
              <a:t>RGB</a:t>
            </a:r>
            <a:r>
              <a:rPr lang="zh-CN" altLang="en-US" sz="1600" dirty="0">
                <a:solidFill>
                  <a:srgbClr val="1A1A1A"/>
                </a:solidFill>
                <a:latin typeface="苹方-简" panose="020B0400000000000000" pitchFamily="34" charset="-122"/>
                <a:ea typeface="苹方-简" panose="020B0400000000000000" pitchFamily="34" charset="-122"/>
              </a:rPr>
              <a:t>图像作为输入，使其在包括自动驾驶、虚拟现实和图像合成在内的广泛应用中极具吸引力。</a:t>
            </a:r>
          </a:p>
        </p:txBody>
      </p:sp>
    </p:spTree>
    <p:extLst>
      <p:ext uri="{BB962C8B-B14F-4D97-AF65-F5344CB8AC3E}">
        <p14:creationId xmlns:p14="http://schemas.microsoft.com/office/powerpoint/2010/main" val="1318050995"/>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E027684-64EA-95F0-4828-00508CE4507E}"/>
              </a:ext>
            </a:extLst>
          </p:cNvPr>
          <p:cNvSpPr>
            <a:spLocks noGrp="1"/>
          </p:cNvSpPr>
          <p:nvPr>
            <p:ph type="sldNum" sz="quarter" idx="12"/>
          </p:nvPr>
        </p:nvSpPr>
        <p:spPr/>
        <p:txBody>
          <a:bodyPr/>
          <a:lstStyle/>
          <a:p>
            <a:fld id="{0C913308-F349-4B6D-A68A-DD1791B4A57B}" type="slidenum">
              <a:rPr lang="zh-CN" altLang="en-US" smtClean="0"/>
              <a:t>4</a:t>
            </a:fld>
            <a:endParaRPr lang="zh-CN" altLang="en-US"/>
          </a:p>
        </p:txBody>
      </p:sp>
      <p:sp>
        <p:nvSpPr>
          <p:cNvPr id="5" name="文本框 4">
            <a:extLst>
              <a:ext uri="{FF2B5EF4-FFF2-40B4-BE49-F238E27FC236}">
                <a16:creationId xmlns:a16="http://schemas.microsoft.com/office/drawing/2014/main" id="{7922AF6D-8E00-6E45-04B0-D512D6084E4B}"/>
              </a:ext>
            </a:extLst>
          </p:cNvPr>
          <p:cNvSpPr txBox="1"/>
          <p:nvPr/>
        </p:nvSpPr>
        <p:spPr>
          <a:xfrm>
            <a:off x="967125" y="1313786"/>
            <a:ext cx="8352928" cy="1733488"/>
          </a:xfrm>
          <a:prstGeom prst="rect">
            <a:avLst/>
          </a:prstGeom>
          <a:noFill/>
        </p:spPr>
        <p:txBody>
          <a:bodyPr wrap="square">
            <a:spAutoFit/>
          </a:bodyPr>
          <a:lstStyle/>
          <a:p>
            <a:pPr algn="just"/>
            <a:r>
              <a:rPr lang="zh-CN" altLang="en-US" sz="2133" dirty="0">
                <a:latin typeface="苹方-简" panose="020B0400000000000000" pitchFamily="34" charset="-122"/>
                <a:ea typeface="苹方-简" panose="020B0400000000000000" pitchFamily="34" charset="-122"/>
              </a:rPr>
              <a:t> 在室外场景下，相对于多种深度估计解决方案，单目深度估计方法仅使用单个摄像头，成本极低，设备普及。在复杂的室外场景中，单目深度估计方法可以灵活选择从单张图片或视频序列中重建深度。因此，单目深度估计是一个直接有效的实施方案，在室外条件中具有广泛的应用场景。</a:t>
            </a:r>
          </a:p>
        </p:txBody>
      </p:sp>
      <p:grpSp>
        <p:nvGrpSpPr>
          <p:cNvPr id="6" name="组合 5">
            <a:extLst>
              <a:ext uri="{FF2B5EF4-FFF2-40B4-BE49-F238E27FC236}">
                <a16:creationId xmlns:a16="http://schemas.microsoft.com/office/drawing/2014/main" id="{6A585D74-1EDD-210A-48CD-0FA7A63471C3}"/>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A5DBD05F-DB1B-C527-DA46-880486AAA5D0}"/>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0E52B46F-668A-FD79-D160-B59B5B2CE198}"/>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79059B28-3B1C-E343-D180-EF0CFEF1A8FA}"/>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13" name="矩形 12">
                  <a:extLst>
                    <a:ext uri="{FF2B5EF4-FFF2-40B4-BE49-F238E27FC236}">
                      <a16:creationId xmlns:a16="http://schemas.microsoft.com/office/drawing/2014/main" id="{BB634501-5080-BE33-7773-F3B570B476D4}"/>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14" name="矩形 13">
                  <a:extLst>
                    <a:ext uri="{FF2B5EF4-FFF2-40B4-BE49-F238E27FC236}">
                      <a16:creationId xmlns:a16="http://schemas.microsoft.com/office/drawing/2014/main" id="{244DE75C-C2CB-E77A-53AE-5146979080D8}"/>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grpSp>
          <p:cxnSp>
            <p:nvCxnSpPr>
              <p:cNvPr id="10" name="直接连接符 9">
                <a:extLst>
                  <a:ext uri="{FF2B5EF4-FFF2-40B4-BE49-F238E27FC236}">
                    <a16:creationId xmlns:a16="http://schemas.microsoft.com/office/drawing/2014/main" id="{38F77C74-1159-E9A3-31ED-32ED6F7436A3}"/>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24F4D0E-EC1C-3A36-3FAA-0C3447DAB097}"/>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34E182A0-828B-A416-3791-B9B0EB71AACD}"/>
                </a:ext>
              </a:extLst>
            </p:cNvPr>
            <p:cNvSpPr txBox="1"/>
            <p:nvPr/>
          </p:nvSpPr>
          <p:spPr>
            <a:xfrm>
              <a:off x="-47903" y="144445"/>
              <a:ext cx="2016224" cy="315423"/>
            </a:xfrm>
            <a:prstGeom prst="rect">
              <a:avLst/>
            </a:prstGeom>
            <a:noFill/>
          </p:spPr>
          <p:txBody>
            <a:bodyPr wrap="square" rtlCol="0">
              <a:spAutoFit/>
            </a:bodyPr>
            <a:lstStyle/>
            <a:p>
              <a:pPr algn="ctr"/>
              <a:r>
                <a:rPr lang="zh-CN" altLang="en-US" sz="2133" b="1" dirty="0">
                  <a:latin typeface="苹方-简" panose="020B0400000000000000" pitchFamily="34" charset="-122"/>
                  <a:ea typeface="苹方-简" panose="020B0400000000000000" pitchFamily="34" charset="-122"/>
                  <a:cs typeface="+mn-ea"/>
                </a:rPr>
                <a:t>选题背景</a:t>
              </a:r>
            </a:p>
          </p:txBody>
        </p:sp>
      </p:grpSp>
      <p:pic>
        <p:nvPicPr>
          <p:cNvPr id="15" name="图片 14">
            <a:extLst>
              <a:ext uri="{FF2B5EF4-FFF2-40B4-BE49-F238E27FC236}">
                <a16:creationId xmlns:a16="http://schemas.microsoft.com/office/drawing/2014/main" id="{48C340DD-D5FD-0604-497D-6E4423F20C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0150" y="3078370"/>
            <a:ext cx="4326679" cy="2878817"/>
          </a:xfrm>
          <a:prstGeom prst="rect">
            <a:avLst/>
          </a:prstGeom>
        </p:spPr>
      </p:pic>
      <p:pic>
        <p:nvPicPr>
          <p:cNvPr id="16" name="图片 15">
            <a:extLst>
              <a:ext uri="{FF2B5EF4-FFF2-40B4-BE49-F238E27FC236}">
                <a16:creationId xmlns:a16="http://schemas.microsoft.com/office/drawing/2014/main" id="{7D14A4A8-9BDA-B0B6-DD26-2E634D93C8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169" y="3078371"/>
            <a:ext cx="4326683" cy="2878819"/>
          </a:xfrm>
          <a:prstGeom prst="rect">
            <a:avLst/>
          </a:prstGeom>
        </p:spPr>
      </p:pic>
      <p:sp>
        <p:nvSpPr>
          <p:cNvPr id="17" name="矩形: 圆角 16">
            <a:extLst>
              <a:ext uri="{FF2B5EF4-FFF2-40B4-BE49-F238E27FC236}">
                <a16:creationId xmlns:a16="http://schemas.microsoft.com/office/drawing/2014/main" id="{42C223AC-22C9-3AAC-CFC6-0C41BFEB4597}"/>
              </a:ext>
            </a:extLst>
          </p:cNvPr>
          <p:cNvSpPr/>
          <p:nvPr/>
        </p:nvSpPr>
        <p:spPr>
          <a:xfrm>
            <a:off x="5279910" y="3989719"/>
            <a:ext cx="1632181" cy="10561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苹方-简" panose="020B0400000000000000" pitchFamily="34" charset="-122"/>
                <a:ea typeface="苹方-简" panose="020B0400000000000000" pitchFamily="34" charset="-122"/>
              </a:rPr>
              <a:t>单目深度估计</a:t>
            </a:r>
          </a:p>
        </p:txBody>
      </p:sp>
      <p:cxnSp>
        <p:nvCxnSpPr>
          <p:cNvPr id="19" name="直接箭头连接符 18">
            <a:extLst>
              <a:ext uri="{FF2B5EF4-FFF2-40B4-BE49-F238E27FC236}">
                <a16:creationId xmlns:a16="http://schemas.microsoft.com/office/drawing/2014/main" id="{55EFD1A8-473F-4BAC-E2DE-B576E8BD2AAE}"/>
              </a:ext>
            </a:extLst>
          </p:cNvPr>
          <p:cNvCxnSpPr>
            <a:stCxn id="16" idx="3"/>
            <a:endCxn id="17" idx="1"/>
          </p:cNvCxnSpPr>
          <p:nvPr/>
        </p:nvCxnSpPr>
        <p:spPr>
          <a:xfrm flipV="1">
            <a:off x="4751853" y="4517777"/>
            <a:ext cx="528057"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直接箭头连接符 21">
            <a:extLst>
              <a:ext uri="{FF2B5EF4-FFF2-40B4-BE49-F238E27FC236}">
                <a16:creationId xmlns:a16="http://schemas.microsoft.com/office/drawing/2014/main" id="{501C53EC-65E7-3FE9-7356-9C39AC13653A}"/>
              </a:ext>
            </a:extLst>
          </p:cNvPr>
          <p:cNvCxnSpPr>
            <a:stCxn id="17" idx="3"/>
            <a:endCxn id="15" idx="1"/>
          </p:cNvCxnSpPr>
          <p:nvPr/>
        </p:nvCxnSpPr>
        <p:spPr>
          <a:xfrm>
            <a:off x="6912091" y="4517778"/>
            <a:ext cx="5280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58807418"/>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38"/>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3" name="矩形 2"/>
          <p:cNvSpPr/>
          <p:nvPr/>
        </p:nvSpPr>
        <p:spPr>
          <a:xfrm>
            <a:off x="3263686" y="2310936"/>
            <a:ext cx="5664629" cy="672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7" name="文本框 6"/>
          <p:cNvSpPr txBox="1"/>
          <p:nvPr/>
        </p:nvSpPr>
        <p:spPr>
          <a:xfrm>
            <a:off x="3359696" y="2298160"/>
            <a:ext cx="5472608" cy="666786"/>
          </a:xfrm>
          <a:prstGeom prst="rect">
            <a:avLst/>
          </a:prstGeom>
          <a:noFill/>
        </p:spPr>
        <p:txBody>
          <a:bodyPr wrap="square" rtlCol="0">
            <a:spAutoFit/>
          </a:bodyPr>
          <a:lstStyle/>
          <a:p>
            <a:pPr algn="ctr"/>
            <a:r>
              <a:rPr lang="en-US" altLang="zh-CN" sz="3733" dirty="0">
                <a:solidFill>
                  <a:schemeClr val="bg1"/>
                </a:solidFill>
                <a:latin typeface="Century Gothic" panose="020B0502020202020204" pitchFamily="34" charset="0"/>
                <a:cs typeface="+mn-ea"/>
              </a:rPr>
              <a:t>PART  02</a:t>
            </a:r>
            <a:endParaRPr lang="zh-CN" altLang="en-US" sz="3733" dirty="0">
              <a:solidFill>
                <a:schemeClr val="bg1"/>
              </a:solidFill>
              <a:latin typeface="Century Gothic" panose="020B0502020202020204" pitchFamily="34" charset="0"/>
              <a:cs typeface="+mn-ea"/>
            </a:endParaRPr>
          </a:p>
        </p:txBody>
      </p:sp>
      <p:grpSp>
        <p:nvGrpSpPr>
          <p:cNvPr id="18" name="组合 17"/>
          <p:cNvGrpSpPr/>
          <p:nvPr/>
        </p:nvGrpSpPr>
        <p:grpSpPr>
          <a:xfrm>
            <a:off x="1913345" y="770428"/>
            <a:ext cx="8705900" cy="4289393"/>
            <a:chOff x="1435008" y="577820"/>
            <a:chExt cx="6529425" cy="3217045"/>
          </a:xfrm>
        </p:grpSpPr>
        <p:sp>
          <p:nvSpPr>
            <p:cNvPr id="8" name="矩形 7"/>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1" name="矩形 10"/>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9" name="矩形 8"/>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3" name="直接连接符 12"/>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927648" y="3076229"/>
            <a:ext cx="6336704" cy="913007"/>
          </a:xfrm>
          <a:prstGeom prst="rect">
            <a:avLst/>
          </a:prstGeom>
          <a:noFill/>
        </p:spPr>
        <p:txBody>
          <a:bodyPr wrap="square" rtlCol="0">
            <a:spAutoFit/>
          </a:bodyPr>
          <a:lstStyle/>
          <a:p>
            <a:pPr algn="ctr"/>
            <a:r>
              <a:rPr lang="zh-CN" altLang="en-US" sz="5333" b="1" dirty="0">
                <a:latin typeface="+mn-ea"/>
                <a:cs typeface="+mn-ea"/>
              </a:rPr>
              <a:t>研究现状</a:t>
            </a:r>
            <a:endParaRPr lang="en-US" altLang="zh-CN" sz="5333" b="1" dirty="0">
              <a:latin typeface="+mn-ea"/>
              <a:cs typeface="+mn-ea"/>
            </a:endParaRPr>
          </a:p>
        </p:txBody>
      </p:sp>
      <p:sp>
        <p:nvSpPr>
          <p:cNvPr id="5" name="灯片编号占位符 4">
            <a:extLst>
              <a:ext uri="{FF2B5EF4-FFF2-40B4-BE49-F238E27FC236}">
                <a16:creationId xmlns:a16="http://schemas.microsoft.com/office/drawing/2014/main" id="{061663FE-AC66-FBCC-9507-2C0F88F9E563}"/>
              </a:ext>
            </a:extLst>
          </p:cNvPr>
          <p:cNvSpPr>
            <a:spLocks noGrp="1"/>
          </p:cNvSpPr>
          <p:nvPr>
            <p:ph type="sldNum" sz="quarter" idx="12"/>
          </p:nvPr>
        </p:nvSpPr>
        <p:spPr/>
        <p:txBody>
          <a:bodyPr/>
          <a:lstStyle/>
          <a:p>
            <a:fld id="{8DE29A42-1FB3-4C8E-A734-90D396AAE855}" type="slidenum">
              <a:rPr lang="zh-CN" altLang="en-US" smtClean="0"/>
              <a:t>5</a:t>
            </a:fld>
            <a:endParaRPr lang="zh-CN" altLang="en-US"/>
          </a:p>
        </p:txBody>
      </p:sp>
    </p:spTree>
    <p:extLst>
      <p:ext uri="{BB962C8B-B14F-4D97-AF65-F5344CB8AC3E}">
        <p14:creationId xmlns:p14="http://schemas.microsoft.com/office/powerpoint/2010/main" val="876609243"/>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5608DF9-CB5A-A8B1-DA42-C69F80B7E09B}"/>
              </a:ext>
            </a:extLst>
          </p:cNvPr>
          <p:cNvSpPr>
            <a:spLocks noGrp="1"/>
          </p:cNvSpPr>
          <p:nvPr>
            <p:ph type="sldNum" sz="quarter" idx="12"/>
          </p:nvPr>
        </p:nvSpPr>
        <p:spPr/>
        <p:txBody>
          <a:bodyPr/>
          <a:lstStyle/>
          <a:p>
            <a:fld id="{0C913308-F349-4B6D-A68A-DD1791B4A57B}" type="slidenum">
              <a:rPr lang="zh-CN" altLang="en-US" smtClean="0"/>
              <a:t>6</a:t>
            </a:fld>
            <a:endParaRPr lang="zh-CN" altLang="en-US"/>
          </a:p>
        </p:txBody>
      </p:sp>
      <p:grpSp>
        <p:nvGrpSpPr>
          <p:cNvPr id="42" name="组合 41">
            <a:extLst>
              <a:ext uri="{FF2B5EF4-FFF2-40B4-BE49-F238E27FC236}">
                <a16:creationId xmlns:a16="http://schemas.microsoft.com/office/drawing/2014/main" id="{F47C689F-C338-DE4B-6A51-45CABDCBF751}"/>
              </a:ext>
            </a:extLst>
          </p:cNvPr>
          <p:cNvGrpSpPr/>
          <p:nvPr/>
        </p:nvGrpSpPr>
        <p:grpSpPr>
          <a:xfrm>
            <a:off x="330591" y="1107290"/>
            <a:ext cx="11429424" cy="2049044"/>
            <a:chOff x="245427" y="1296670"/>
            <a:chExt cx="11794808" cy="2114550"/>
          </a:xfrm>
        </p:grpSpPr>
        <p:cxnSp>
          <p:nvCxnSpPr>
            <p:cNvPr id="43" name="直接箭头连接符 42">
              <a:extLst>
                <a:ext uri="{FF2B5EF4-FFF2-40B4-BE49-F238E27FC236}">
                  <a16:creationId xmlns:a16="http://schemas.microsoft.com/office/drawing/2014/main" id="{29A89021-98AB-D066-55EB-87DE3054FFCB}"/>
                </a:ext>
              </a:extLst>
            </p:cNvPr>
            <p:cNvCxnSpPr>
              <a:cxnSpLocks/>
            </p:cNvCxnSpPr>
            <p:nvPr>
              <p:custDataLst>
                <p:tags r:id="rId1"/>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文本">
              <a:extLst>
                <a:ext uri="{FF2B5EF4-FFF2-40B4-BE49-F238E27FC236}">
                  <a16:creationId xmlns:a16="http://schemas.microsoft.com/office/drawing/2014/main" id="{7D4D8384-534B-02C7-ACFA-28B18367C369}"/>
                </a:ext>
              </a:extLst>
            </p:cNvPr>
            <p:cNvSpPr/>
            <p:nvPr>
              <p:custDataLst>
                <p:tags r:id="rId2"/>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椭圆 44">
              <a:extLst>
                <a:ext uri="{FF2B5EF4-FFF2-40B4-BE49-F238E27FC236}">
                  <a16:creationId xmlns:a16="http://schemas.microsoft.com/office/drawing/2014/main" id="{37EB7DDB-4399-590F-12C6-6667493F815D}"/>
                </a:ext>
              </a:extLst>
            </p:cNvPr>
            <p:cNvSpPr/>
            <p:nvPr>
              <p:custDataLst>
                <p:tags r:id="rId3"/>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46" name="文本框 45">
              <a:extLst>
                <a:ext uri="{FF2B5EF4-FFF2-40B4-BE49-F238E27FC236}">
                  <a16:creationId xmlns:a16="http://schemas.microsoft.com/office/drawing/2014/main" id="{E163A5FA-9AE2-B35E-E4F7-10474FE40487}"/>
                </a:ext>
              </a:extLst>
            </p:cNvPr>
            <p:cNvSpPr txBox="1"/>
            <p:nvPr>
              <p:custDataLst>
                <p:tags r:id="rId4"/>
              </p:custDataLst>
            </p:nvPr>
          </p:nvSpPr>
          <p:spPr>
            <a:xfrm>
              <a:off x="1014729"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47" name="文本框 46">
              <a:extLst>
                <a:ext uri="{FF2B5EF4-FFF2-40B4-BE49-F238E27FC236}">
                  <a16:creationId xmlns:a16="http://schemas.microsoft.com/office/drawing/2014/main" id="{4AFF0CDB-CBBA-4A04-1702-ED0270D37E68}"/>
                </a:ext>
              </a:extLst>
            </p:cNvPr>
            <p:cNvSpPr txBox="1"/>
            <p:nvPr>
              <p:custDataLst>
                <p:tags r:id="rId5"/>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48" name="直接箭头连接符 47">
              <a:extLst>
                <a:ext uri="{FF2B5EF4-FFF2-40B4-BE49-F238E27FC236}">
                  <a16:creationId xmlns:a16="http://schemas.microsoft.com/office/drawing/2014/main" id="{85BFEE7C-0483-8442-D538-2E3EFC3A56BA}"/>
                </a:ext>
              </a:extLst>
            </p:cNvPr>
            <p:cNvCxnSpPr>
              <a:cxnSpLocks/>
            </p:cNvCxnSpPr>
            <p:nvPr>
              <p:custDataLst>
                <p:tags r:id="rId6"/>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33E282F3-75E8-E61E-1B5B-DD0F9539EC58}"/>
                </a:ext>
              </a:extLst>
            </p:cNvPr>
            <p:cNvSpPr/>
            <p:nvPr>
              <p:custDataLst>
                <p:tags r:id="rId7"/>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0" name="文本">
              <a:extLst>
                <a:ext uri="{FF2B5EF4-FFF2-40B4-BE49-F238E27FC236}">
                  <a16:creationId xmlns:a16="http://schemas.microsoft.com/office/drawing/2014/main" id="{37988345-CA8D-923C-C751-E6DB70ECBD6F}"/>
                </a:ext>
              </a:extLst>
            </p:cNvPr>
            <p:cNvSpPr/>
            <p:nvPr>
              <p:custDataLst>
                <p:tags r:id="rId8"/>
              </p:custDataLst>
            </p:nvPr>
          </p:nvSpPr>
          <p:spPr>
            <a:xfrm>
              <a:off x="1883093"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左右视差一致性损失</a:t>
              </a:r>
            </a:p>
          </p:txBody>
        </p:sp>
        <p:sp>
          <p:nvSpPr>
            <p:cNvPr id="51" name="文本框 50">
              <a:extLst>
                <a:ext uri="{FF2B5EF4-FFF2-40B4-BE49-F238E27FC236}">
                  <a16:creationId xmlns:a16="http://schemas.microsoft.com/office/drawing/2014/main" id="{72DB4DE9-3D13-E1C1-3BAF-6C5C31D4C4AD}"/>
                </a:ext>
              </a:extLst>
            </p:cNvPr>
            <p:cNvSpPr txBox="1"/>
            <p:nvPr>
              <p:custDataLst>
                <p:tags r:id="rId9"/>
              </p:custDataLst>
            </p:nvPr>
          </p:nvSpPr>
          <p:spPr>
            <a:xfrm>
              <a:off x="2663189" y="2217420"/>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52" name="文本框 51">
              <a:extLst>
                <a:ext uri="{FF2B5EF4-FFF2-40B4-BE49-F238E27FC236}">
                  <a16:creationId xmlns:a16="http://schemas.microsoft.com/office/drawing/2014/main" id="{AC8335E5-3884-FCFB-BD9E-3FBD2E01526D}"/>
                </a:ext>
              </a:extLst>
            </p:cNvPr>
            <p:cNvSpPr txBox="1"/>
            <p:nvPr>
              <p:custDataLst>
                <p:tags r:id="rId10"/>
              </p:custDataLst>
            </p:nvPr>
          </p:nvSpPr>
          <p:spPr>
            <a:xfrm rot="10800000" flipV="1">
              <a:off x="2147139" y="2525175"/>
              <a:ext cx="1601895"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53" name="直接箭头连接符 52">
              <a:extLst>
                <a:ext uri="{FF2B5EF4-FFF2-40B4-BE49-F238E27FC236}">
                  <a16:creationId xmlns:a16="http://schemas.microsoft.com/office/drawing/2014/main" id="{6CE94213-124B-1E4B-45E8-352886C24675}"/>
                </a:ext>
              </a:extLst>
            </p:cNvPr>
            <p:cNvCxnSpPr>
              <a:cxnSpLocks/>
            </p:cNvCxnSpPr>
            <p:nvPr>
              <p:custDataLst>
                <p:tags r:id="rId11"/>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4DE16748-0829-F49A-BCA6-701898463C7C}"/>
                </a:ext>
              </a:extLst>
            </p:cNvPr>
            <p:cNvSpPr/>
            <p:nvPr>
              <p:custDataLst>
                <p:tags r:id="rId12"/>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5" name="文本">
              <a:extLst>
                <a:ext uri="{FF2B5EF4-FFF2-40B4-BE49-F238E27FC236}">
                  <a16:creationId xmlns:a16="http://schemas.microsoft.com/office/drawing/2014/main" id="{3AC7DC21-6AA8-90F2-06FD-606DCD3614FF}"/>
                </a:ext>
              </a:extLst>
            </p:cNvPr>
            <p:cNvSpPr/>
            <p:nvPr>
              <p:custDataLst>
                <p:tags r:id="rId13"/>
              </p:custDataLst>
            </p:nvPr>
          </p:nvSpPr>
          <p:spPr>
            <a:xfrm>
              <a:off x="3689032"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相机位姿估计模块</a:t>
              </a:r>
            </a:p>
          </p:txBody>
        </p:sp>
        <p:sp>
          <p:nvSpPr>
            <p:cNvPr id="56" name="文本框 55">
              <a:extLst>
                <a:ext uri="{FF2B5EF4-FFF2-40B4-BE49-F238E27FC236}">
                  <a16:creationId xmlns:a16="http://schemas.microsoft.com/office/drawing/2014/main" id="{B0314CEA-1311-CEBA-4C9C-C0A01FD0A52F}"/>
                </a:ext>
              </a:extLst>
            </p:cNvPr>
            <p:cNvSpPr txBox="1"/>
            <p:nvPr>
              <p:custDataLst>
                <p:tags r:id="rId14"/>
              </p:custDataLst>
            </p:nvPr>
          </p:nvSpPr>
          <p:spPr>
            <a:xfrm>
              <a:off x="4445635" y="2225040"/>
              <a:ext cx="675640" cy="37782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57" name="文本框 56">
              <a:extLst>
                <a:ext uri="{FF2B5EF4-FFF2-40B4-BE49-F238E27FC236}">
                  <a16:creationId xmlns:a16="http://schemas.microsoft.com/office/drawing/2014/main" id="{C9E4D40A-FEE5-0BE1-40E3-48D0E187E9B2}"/>
                </a:ext>
              </a:extLst>
            </p:cNvPr>
            <p:cNvSpPr txBox="1"/>
            <p:nvPr>
              <p:custDataLst>
                <p:tags r:id="rId15"/>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58" name="文本">
              <a:extLst>
                <a:ext uri="{FF2B5EF4-FFF2-40B4-BE49-F238E27FC236}">
                  <a16:creationId xmlns:a16="http://schemas.microsoft.com/office/drawing/2014/main" id="{A74B296B-1EB9-9A89-07D5-78FCE07CDA9D}"/>
                </a:ext>
              </a:extLst>
            </p:cNvPr>
            <p:cNvSpPr/>
            <p:nvPr>
              <p:custDataLst>
                <p:tags r:id="rId16"/>
              </p:custDataLst>
            </p:nvPr>
          </p:nvSpPr>
          <p:spPr>
            <a:xfrm>
              <a:off x="5448191" y="1497330"/>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59" name="直接箭头连接符 58">
              <a:extLst>
                <a:ext uri="{FF2B5EF4-FFF2-40B4-BE49-F238E27FC236}">
                  <a16:creationId xmlns:a16="http://schemas.microsoft.com/office/drawing/2014/main" id="{17EF5EC0-54AE-586E-D188-B3561B9494C8}"/>
                </a:ext>
              </a:extLst>
            </p:cNvPr>
            <p:cNvCxnSpPr>
              <a:cxnSpLocks/>
              <a:endCxn id="60" idx="2"/>
            </p:cNvCxnSpPr>
            <p:nvPr>
              <p:custDataLst>
                <p:tags r:id="rId17"/>
              </p:custDataLst>
            </p:nvPr>
          </p:nvCxnSpPr>
          <p:spPr>
            <a:xfrm>
              <a:off x="4973574" y="2038886"/>
              <a:ext cx="1384935" cy="635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C852E848-568F-37A4-5C8C-1103818FF85D}"/>
                </a:ext>
              </a:extLst>
            </p:cNvPr>
            <p:cNvSpPr/>
            <p:nvPr>
              <p:custDataLst>
                <p:tags r:id="rId18"/>
              </p:custDataLst>
            </p:nvPr>
          </p:nvSpPr>
          <p:spPr>
            <a:xfrm>
              <a:off x="635825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1" name="文本框 60">
              <a:extLst>
                <a:ext uri="{FF2B5EF4-FFF2-40B4-BE49-F238E27FC236}">
                  <a16:creationId xmlns:a16="http://schemas.microsoft.com/office/drawing/2014/main" id="{37F468C8-9D33-9AC6-634F-30E3EC97219B}"/>
                </a:ext>
              </a:extLst>
            </p:cNvPr>
            <p:cNvSpPr txBox="1"/>
            <p:nvPr>
              <p:custDataLst>
                <p:tags r:id="rId19"/>
              </p:custDataLst>
            </p:nvPr>
          </p:nvSpPr>
          <p:spPr>
            <a:xfrm rot="10800000" flipV="1">
              <a:off x="5632712"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62" name="文本框 61">
              <a:extLst>
                <a:ext uri="{FF2B5EF4-FFF2-40B4-BE49-F238E27FC236}">
                  <a16:creationId xmlns:a16="http://schemas.microsoft.com/office/drawing/2014/main" id="{F3706AAC-11B6-ADFE-A7DA-0AA2E504F472}"/>
                </a:ext>
              </a:extLst>
            </p:cNvPr>
            <p:cNvSpPr txBox="1"/>
            <p:nvPr>
              <p:custDataLst>
                <p:tags r:id="rId20"/>
              </p:custDataLst>
            </p:nvPr>
          </p:nvSpPr>
          <p:spPr>
            <a:xfrm>
              <a:off x="6228080"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63" name="直接箭头连接符 62">
              <a:extLst>
                <a:ext uri="{FF2B5EF4-FFF2-40B4-BE49-F238E27FC236}">
                  <a16:creationId xmlns:a16="http://schemas.microsoft.com/office/drawing/2014/main" id="{ACEE7E66-BDA2-0F1C-642A-93C829F1D4DE}"/>
                </a:ext>
              </a:extLst>
            </p:cNvPr>
            <p:cNvCxnSpPr>
              <a:stCxn id="60" idx="6"/>
              <a:endCxn id="64" idx="2"/>
            </p:cNvCxnSpPr>
            <p:nvPr>
              <p:custDataLst>
                <p:tags r:id="rId21"/>
              </p:custDataLst>
            </p:nvPr>
          </p:nvCxnSpPr>
          <p:spPr>
            <a:xfrm>
              <a:off x="6712839" y="2045236"/>
              <a:ext cx="173926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CDEF12B5-05C7-9AA2-A89F-AB83BD2AB8E2}"/>
                </a:ext>
              </a:extLst>
            </p:cNvPr>
            <p:cNvSpPr/>
            <p:nvPr>
              <p:custDataLst>
                <p:tags r:id="rId22"/>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5" name="文本框 64">
              <a:extLst>
                <a:ext uri="{FF2B5EF4-FFF2-40B4-BE49-F238E27FC236}">
                  <a16:creationId xmlns:a16="http://schemas.microsoft.com/office/drawing/2014/main" id="{1DA519DA-1603-4C5D-E6AB-C36A5F1B836F}"/>
                </a:ext>
              </a:extLst>
            </p:cNvPr>
            <p:cNvSpPr txBox="1"/>
            <p:nvPr>
              <p:custDataLst>
                <p:tags r:id="rId23"/>
              </p:custDataLst>
            </p:nvPr>
          </p:nvSpPr>
          <p:spPr>
            <a:xfrm>
              <a:off x="8282304" y="217709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66" name="文本框 65">
              <a:extLst>
                <a:ext uri="{FF2B5EF4-FFF2-40B4-BE49-F238E27FC236}">
                  <a16:creationId xmlns:a16="http://schemas.microsoft.com/office/drawing/2014/main" id="{2641E468-966B-6441-3EDF-B891E50C666B}"/>
                </a:ext>
              </a:extLst>
            </p:cNvPr>
            <p:cNvSpPr txBox="1"/>
            <p:nvPr>
              <p:custDataLst>
                <p:tags r:id="rId24"/>
              </p:custDataLst>
            </p:nvPr>
          </p:nvSpPr>
          <p:spPr>
            <a:xfrm rot="10800000" flipV="1">
              <a:off x="7233012" y="2511593"/>
              <a:ext cx="2535927" cy="70548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67" name="文本">
              <a:extLst>
                <a:ext uri="{FF2B5EF4-FFF2-40B4-BE49-F238E27FC236}">
                  <a16:creationId xmlns:a16="http://schemas.microsoft.com/office/drawing/2014/main" id="{2DBA4EEC-16D5-C7F2-4C10-64D117468185}"/>
                </a:ext>
              </a:extLst>
            </p:cNvPr>
            <p:cNvSpPr/>
            <p:nvPr>
              <p:custDataLst>
                <p:tags r:id="rId25"/>
              </p:custDataLst>
            </p:nvPr>
          </p:nvSpPr>
          <p:spPr>
            <a:xfrm>
              <a:off x="7513002"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特征融合模块</a:t>
              </a:r>
            </a:p>
          </p:txBody>
        </p:sp>
        <p:sp>
          <p:nvSpPr>
            <p:cNvPr id="68" name="椭圆 67">
              <a:extLst>
                <a:ext uri="{FF2B5EF4-FFF2-40B4-BE49-F238E27FC236}">
                  <a16:creationId xmlns:a16="http://schemas.microsoft.com/office/drawing/2014/main" id="{27FF7358-45F0-7368-BBF1-ACB1A233A95D}"/>
                </a:ext>
              </a:extLst>
            </p:cNvPr>
            <p:cNvSpPr/>
            <p:nvPr>
              <p:custDataLst>
                <p:tags r:id="rId26"/>
              </p:custDataLst>
            </p:nvPr>
          </p:nvSpPr>
          <p:spPr>
            <a:xfrm>
              <a:off x="1029144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69" name="直接箭头连接符 68">
              <a:extLst>
                <a:ext uri="{FF2B5EF4-FFF2-40B4-BE49-F238E27FC236}">
                  <a16:creationId xmlns:a16="http://schemas.microsoft.com/office/drawing/2014/main" id="{E40CE218-B2FE-0442-293B-2F49B61591CC}"/>
                </a:ext>
              </a:extLst>
            </p:cNvPr>
            <p:cNvCxnSpPr>
              <a:endCxn id="68" idx="2"/>
            </p:cNvCxnSpPr>
            <p:nvPr>
              <p:custDataLst>
                <p:tags r:id="rId27"/>
              </p:custDataLst>
            </p:nvPr>
          </p:nvCxnSpPr>
          <p:spPr>
            <a:xfrm>
              <a:off x="8806434" y="2038886"/>
              <a:ext cx="1485265" cy="635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EF084E44-4AA6-28CC-F2EA-60FBF64355DD}"/>
                </a:ext>
              </a:extLst>
            </p:cNvPr>
            <p:cNvSpPr txBox="1"/>
            <p:nvPr>
              <p:custDataLst>
                <p:tags r:id="rId28"/>
              </p:custDataLst>
            </p:nvPr>
          </p:nvSpPr>
          <p:spPr>
            <a:xfrm>
              <a:off x="10140315" y="2185349"/>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2024</a:t>
              </a:r>
            </a:p>
          </p:txBody>
        </p:sp>
        <p:sp>
          <p:nvSpPr>
            <p:cNvPr id="71" name="文本框 70">
              <a:extLst>
                <a:ext uri="{FF2B5EF4-FFF2-40B4-BE49-F238E27FC236}">
                  <a16:creationId xmlns:a16="http://schemas.microsoft.com/office/drawing/2014/main" id="{1EA8F4F0-08AC-31F8-0682-E933A646769F}"/>
                </a:ext>
              </a:extLst>
            </p:cNvPr>
            <p:cNvSpPr txBox="1"/>
            <p:nvPr>
              <p:custDataLst>
                <p:tags r:id="rId29"/>
              </p:custDataLst>
            </p:nvPr>
          </p:nvSpPr>
          <p:spPr>
            <a:xfrm rot="10800000" flipV="1">
              <a:off x="9397802"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72" name="圆角矩形 40">
              <a:extLst>
                <a:ext uri="{FF2B5EF4-FFF2-40B4-BE49-F238E27FC236}">
                  <a16:creationId xmlns:a16="http://schemas.microsoft.com/office/drawing/2014/main" id="{D58E3B08-2574-AC4B-BB8D-4D864C333742}"/>
                </a:ext>
              </a:extLst>
            </p:cNvPr>
            <p:cNvSpPr/>
            <p:nvPr>
              <p:custDataLst>
                <p:tags r:id="rId30"/>
              </p:custDataLst>
            </p:nvPr>
          </p:nvSpPr>
          <p:spPr>
            <a:xfrm>
              <a:off x="254635" y="1296670"/>
              <a:ext cx="11785600" cy="2114550"/>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p>
          </p:txBody>
        </p:sp>
        <p:sp>
          <p:nvSpPr>
            <p:cNvPr id="73" name="文本">
              <a:extLst>
                <a:ext uri="{FF2B5EF4-FFF2-40B4-BE49-F238E27FC236}">
                  <a16:creationId xmlns:a16="http://schemas.microsoft.com/office/drawing/2014/main" id="{99816EA9-F456-147C-8059-E999C8D678C9}"/>
                </a:ext>
              </a:extLst>
            </p:cNvPr>
            <p:cNvSpPr/>
            <p:nvPr>
              <p:custDataLst>
                <p:tags r:id="rId31"/>
              </p:custDataLst>
            </p:nvPr>
          </p:nvSpPr>
          <p:spPr>
            <a:xfrm>
              <a:off x="245427" y="1532432"/>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多尺度网络</a:t>
              </a:r>
            </a:p>
          </p:txBody>
        </p:sp>
        <p:sp>
          <p:nvSpPr>
            <p:cNvPr id="74" name="文本">
              <a:extLst>
                <a:ext uri="{FF2B5EF4-FFF2-40B4-BE49-F238E27FC236}">
                  <a16:creationId xmlns:a16="http://schemas.microsoft.com/office/drawing/2014/main" id="{F3AFA40C-F1A1-8E05-686C-E922A02D7BF7}"/>
                </a:ext>
              </a:extLst>
            </p:cNvPr>
            <p:cNvSpPr/>
            <p:nvPr>
              <p:custDataLst>
                <p:tags r:id="rId32"/>
              </p:custDataLst>
            </p:nvPr>
          </p:nvSpPr>
          <p:spPr>
            <a:xfrm>
              <a:off x="9361486"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扩散模型</a:t>
              </a:r>
            </a:p>
          </p:txBody>
        </p:sp>
      </p:grpSp>
      <p:grpSp>
        <p:nvGrpSpPr>
          <p:cNvPr id="75" name="组合 74">
            <a:extLst>
              <a:ext uri="{FF2B5EF4-FFF2-40B4-BE49-F238E27FC236}">
                <a16:creationId xmlns:a16="http://schemas.microsoft.com/office/drawing/2014/main" id="{B46BC174-C6D4-5490-2205-BC1958629C0E}"/>
              </a:ext>
            </a:extLst>
          </p:cNvPr>
          <p:cNvGrpSpPr/>
          <p:nvPr/>
        </p:nvGrpSpPr>
        <p:grpSpPr>
          <a:xfrm>
            <a:off x="-63871" y="0"/>
            <a:ext cx="2688299" cy="816704"/>
            <a:chOff x="-47903" y="0"/>
            <a:chExt cx="2016224" cy="612528"/>
          </a:xfrm>
        </p:grpSpPr>
        <p:grpSp>
          <p:nvGrpSpPr>
            <p:cNvPr id="76" name="组合 75">
              <a:extLst>
                <a:ext uri="{FF2B5EF4-FFF2-40B4-BE49-F238E27FC236}">
                  <a16:creationId xmlns:a16="http://schemas.microsoft.com/office/drawing/2014/main" id="{A5353020-7142-6A29-C627-7A35BE121BA4}"/>
                </a:ext>
              </a:extLst>
            </p:cNvPr>
            <p:cNvGrpSpPr/>
            <p:nvPr/>
          </p:nvGrpSpPr>
          <p:grpSpPr>
            <a:xfrm rot="16200000" flipV="1">
              <a:off x="629840" y="-629840"/>
              <a:ext cx="612528" cy="1872208"/>
              <a:chOff x="604102" y="1347614"/>
              <a:chExt cx="1075775" cy="2149930"/>
            </a:xfrm>
          </p:grpSpPr>
          <p:grpSp>
            <p:nvGrpSpPr>
              <p:cNvPr id="78" name="组合 77">
                <a:extLst>
                  <a:ext uri="{FF2B5EF4-FFF2-40B4-BE49-F238E27FC236}">
                    <a16:creationId xmlns:a16="http://schemas.microsoft.com/office/drawing/2014/main" id="{3511FE77-A8D3-176E-9640-7C292A3586CC}"/>
                  </a:ext>
                </a:extLst>
              </p:cNvPr>
              <p:cNvGrpSpPr/>
              <p:nvPr/>
            </p:nvGrpSpPr>
            <p:grpSpPr>
              <a:xfrm>
                <a:off x="755576" y="1347614"/>
                <a:ext cx="806989" cy="2149930"/>
                <a:chOff x="1477543" y="637844"/>
                <a:chExt cx="6486890" cy="3157021"/>
              </a:xfrm>
            </p:grpSpPr>
            <p:sp>
              <p:nvSpPr>
                <p:cNvPr id="81" name="矩形 80">
                  <a:extLst>
                    <a:ext uri="{FF2B5EF4-FFF2-40B4-BE49-F238E27FC236}">
                      <a16:creationId xmlns:a16="http://schemas.microsoft.com/office/drawing/2014/main" id="{42677C2B-FAB6-E589-ABC5-FC49000C4B92}"/>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82" name="矩形 81">
                  <a:extLst>
                    <a:ext uri="{FF2B5EF4-FFF2-40B4-BE49-F238E27FC236}">
                      <a16:creationId xmlns:a16="http://schemas.microsoft.com/office/drawing/2014/main" id="{EC63EAB9-A5B9-76C6-B6BD-B773E9DE37AD}"/>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83" name="矩形 82">
                  <a:extLst>
                    <a:ext uri="{FF2B5EF4-FFF2-40B4-BE49-F238E27FC236}">
                      <a16:creationId xmlns:a16="http://schemas.microsoft.com/office/drawing/2014/main" id="{9218F3BC-F5C6-C2D5-6173-57631FADA57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grpSp>
          <p:cxnSp>
            <p:nvCxnSpPr>
              <p:cNvPr id="79" name="直接连接符 78">
                <a:extLst>
                  <a:ext uri="{FF2B5EF4-FFF2-40B4-BE49-F238E27FC236}">
                    <a16:creationId xmlns:a16="http://schemas.microsoft.com/office/drawing/2014/main" id="{9A1E1507-AEF9-903F-5DEF-6F67A2A1742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67A2F058-06B3-6BEC-B5AD-D9B4EB8CF1C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619675A4-CAFF-E515-2203-12886F8B7602}"/>
                </a:ext>
              </a:extLst>
            </p:cNvPr>
            <p:cNvSpPr txBox="1"/>
            <p:nvPr/>
          </p:nvSpPr>
          <p:spPr>
            <a:xfrm>
              <a:off x="-47903" y="144445"/>
              <a:ext cx="2016224" cy="315423"/>
            </a:xfrm>
            <a:prstGeom prst="rect">
              <a:avLst/>
            </a:prstGeom>
            <a:noFill/>
          </p:spPr>
          <p:txBody>
            <a:bodyPr wrap="square" rtlCol="0">
              <a:spAutoFit/>
            </a:bodyPr>
            <a:lstStyle/>
            <a:p>
              <a:pPr algn="ctr"/>
              <a:r>
                <a:rPr lang="zh-CN" altLang="en-US" sz="2133" b="1" dirty="0">
                  <a:latin typeface="苹方-简" panose="020B0400000000000000" pitchFamily="34" charset="-122"/>
                  <a:ea typeface="苹方-简" panose="020B0400000000000000" pitchFamily="34" charset="-122"/>
                  <a:cs typeface="+mn-ea"/>
                </a:rPr>
                <a:t>研究现状</a:t>
              </a:r>
            </a:p>
          </p:txBody>
        </p:sp>
      </p:grpSp>
      <p:sp>
        <p:nvSpPr>
          <p:cNvPr id="88" name="文本框 87">
            <a:extLst>
              <a:ext uri="{FF2B5EF4-FFF2-40B4-BE49-F238E27FC236}">
                <a16:creationId xmlns:a16="http://schemas.microsoft.com/office/drawing/2014/main" id="{83A725D5-8083-F5B3-C0CB-7406A269DD4D}"/>
              </a:ext>
            </a:extLst>
          </p:cNvPr>
          <p:cNvSpPr txBox="1"/>
          <p:nvPr/>
        </p:nvSpPr>
        <p:spPr>
          <a:xfrm>
            <a:off x="8748441" y="132993"/>
            <a:ext cx="2995729" cy="954107"/>
          </a:xfrm>
          <a:prstGeom prst="rect">
            <a:avLst/>
          </a:prstGeom>
          <a:noFill/>
        </p:spPr>
        <p:txBody>
          <a:bodyPr wrap="square" rtlCol="0">
            <a:spAutoFit/>
          </a:bodyPr>
          <a:lstStyle/>
          <a:p>
            <a:pPr algn="just"/>
            <a:r>
              <a:rPr lang="zh-CN" altLang="en-US" sz="1400" dirty="0">
                <a:latin typeface="苹方-简" panose="020B0400000000000000" pitchFamily="34" charset="-122"/>
                <a:ea typeface="苹方-简" panose="020B0400000000000000" pitchFamily="34" charset="-122"/>
              </a:rPr>
              <a:t>当下的趋势就是利用扩散模型从大量数据中学习到的知识先验来进行其它视觉任务，例如深度估计，表面法向量估计</a:t>
            </a:r>
          </a:p>
        </p:txBody>
      </p:sp>
      <p:pic>
        <p:nvPicPr>
          <p:cNvPr id="89" name="图片 88">
            <a:extLst>
              <a:ext uri="{FF2B5EF4-FFF2-40B4-BE49-F238E27FC236}">
                <a16:creationId xmlns:a16="http://schemas.microsoft.com/office/drawing/2014/main" id="{71BF7A76-A23D-D62F-3B3A-A9E592F4A0EB}"/>
              </a:ext>
            </a:extLst>
          </p:cNvPr>
          <p:cNvPicPr>
            <a:picLocks noChangeAspect="1"/>
          </p:cNvPicPr>
          <p:nvPr/>
        </p:nvPicPr>
        <p:blipFill>
          <a:blip r:embed="rId34"/>
          <a:stretch>
            <a:fillRect/>
          </a:stretch>
        </p:blipFill>
        <p:spPr>
          <a:xfrm>
            <a:off x="143339" y="3247529"/>
            <a:ext cx="6528725" cy="3154932"/>
          </a:xfrm>
          <a:prstGeom prst="rect">
            <a:avLst/>
          </a:prstGeom>
        </p:spPr>
      </p:pic>
      <p:sp>
        <p:nvSpPr>
          <p:cNvPr id="90" name="流程图: 过程 89">
            <a:extLst>
              <a:ext uri="{FF2B5EF4-FFF2-40B4-BE49-F238E27FC236}">
                <a16:creationId xmlns:a16="http://schemas.microsoft.com/office/drawing/2014/main" id="{855559F1-C7E0-C042-62EF-DF9BAF610FF5}"/>
              </a:ext>
            </a:extLst>
          </p:cNvPr>
          <p:cNvSpPr/>
          <p:nvPr/>
        </p:nvSpPr>
        <p:spPr>
          <a:xfrm>
            <a:off x="7768096" y="4161559"/>
            <a:ext cx="2792307" cy="1671320"/>
          </a:xfrm>
          <a:prstGeom prst="flowChartProcess">
            <a:avLst/>
          </a:prstGeom>
          <a:solidFill>
            <a:srgbClr val="87B4DD"/>
          </a:solidFill>
          <a:ln>
            <a:solidFill>
              <a:srgbClr val="87B4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133" dirty="0">
                <a:solidFill>
                  <a:schemeClr val="tx1"/>
                </a:solidFill>
                <a:latin typeface="苹方-简" panose="020B0400000000000000" pitchFamily="34" charset="-122"/>
                <a:ea typeface="苹方-简" panose="020B0400000000000000" pitchFamily="34" charset="-122"/>
              </a:rPr>
              <a:t>Stable Diffusion 2:</a:t>
            </a:r>
            <a:r>
              <a:rPr lang="zh-CN" altLang="en-US" sz="2133" dirty="0">
                <a:solidFill>
                  <a:schemeClr val="tx1"/>
                </a:solidFill>
                <a:latin typeface="苹方-简" panose="020B0400000000000000" pitchFamily="34" charset="-122"/>
                <a:ea typeface="苹方-简" panose="020B0400000000000000" pitchFamily="34" charset="-122"/>
              </a:rPr>
              <a:t>在</a:t>
            </a:r>
            <a:r>
              <a:rPr lang="en-US" altLang="zh-CN" sz="2133" dirty="0">
                <a:solidFill>
                  <a:schemeClr val="tx1"/>
                </a:solidFill>
                <a:latin typeface="苹方-简" panose="020B0400000000000000" pitchFamily="34" charset="-122"/>
                <a:ea typeface="苹方-简" panose="020B0400000000000000" pitchFamily="34" charset="-122"/>
              </a:rPr>
              <a:t>LAION-5B(</a:t>
            </a:r>
            <a:r>
              <a:rPr lang="zh-CN" altLang="en-US" sz="2133" dirty="0">
                <a:solidFill>
                  <a:schemeClr val="tx1"/>
                </a:solidFill>
                <a:latin typeface="苹方-简" panose="020B0400000000000000" pitchFamily="34" charset="-122"/>
                <a:ea typeface="苹方-简" panose="020B0400000000000000" pitchFamily="34" charset="-122"/>
              </a:rPr>
              <a:t>约</a:t>
            </a:r>
            <a:r>
              <a:rPr lang="en-US" altLang="zh-CN" sz="2133" dirty="0">
                <a:solidFill>
                  <a:schemeClr val="tx1"/>
                </a:solidFill>
                <a:latin typeface="苹方-简" panose="020B0400000000000000" pitchFamily="34" charset="-122"/>
                <a:ea typeface="苹方-简" panose="020B0400000000000000" pitchFamily="34" charset="-122"/>
              </a:rPr>
              <a:t>58</a:t>
            </a:r>
            <a:r>
              <a:rPr lang="zh-CN" altLang="en-US" sz="2133" dirty="0">
                <a:solidFill>
                  <a:schemeClr val="tx1"/>
                </a:solidFill>
                <a:latin typeface="苹方-简" panose="020B0400000000000000" pitchFamily="34" charset="-122"/>
                <a:ea typeface="苹方-简" panose="020B0400000000000000" pitchFamily="34" charset="-122"/>
              </a:rPr>
              <a:t>亿个图文对</a:t>
            </a:r>
            <a:r>
              <a:rPr lang="en-US" altLang="zh-CN" sz="2133" dirty="0">
                <a:solidFill>
                  <a:schemeClr val="tx1"/>
                </a:solidFill>
                <a:latin typeface="苹方-简" panose="020B0400000000000000" pitchFamily="34" charset="-122"/>
                <a:ea typeface="苹方-简" panose="020B0400000000000000" pitchFamily="34" charset="-122"/>
              </a:rPr>
              <a:t>)</a:t>
            </a:r>
            <a:r>
              <a:rPr lang="zh-CN" altLang="en-US" sz="2133" dirty="0">
                <a:solidFill>
                  <a:schemeClr val="tx1"/>
                </a:solidFill>
                <a:latin typeface="苹方-简" panose="020B0400000000000000" pitchFamily="34" charset="-122"/>
                <a:ea typeface="苹方-简" panose="020B0400000000000000" pitchFamily="34" charset="-122"/>
              </a:rPr>
              <a:t>数据集上进行训练，拥有者强大的知识先验</a:t>
            </a:r>
          </a:p>
        </p:txBody>
      </p:sp>
    </p:spTree>
    <p:extLst>
      <p:ext uri="{BB962C8B-B14F-4D97-AF65-F5344CB8AC3E}">
        <p14:creationId xmlns:p14="http://schemas.microsoft.com/office/powerpoint/2010/main" val="1686801278"/>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CFD1DC6-F03F-A270-8F4A-B2BDA30CD46D}"/>
              </a:ext>
            </a:extLst>
          </p:cNvPr>
          <p:cNvSpPr>
            <a:spLocks noGrp="1"/>
          </p:cNvSpPr>
          <p:nvPr>
            <p:ph type="sldNum" sz="quarter" idx="12"/>
          </p:nvPr>
        </p:nvSpPr>
        <p:spPr/>
        <p:txBody>
          <a:bodyPr/>
          <a:lstStyle/>
          <a:p>
            <a:fld id="{0C913308-F349-4B6D-A68A-DD1791B4A57B}" type="slidenum">
              <a:rPr lang="zh-CN" altLang="en-US" smtClean="0"/>
              <a:t>7</a:t>
            </a:fld>
            <a:endParaRPr lang="zh-CN" altLang="en-US"/>
          </a:p>
        </p:txBody>
      </p:sp>
      <p:sp>
        <p:nvSpPr>
          <p:cNvPr id="4" name="矩形 3">
            <a:extLst>
              <a:ext uri="{FF2B5EF4-FFF2-40B4-BE49-F238E27FC236}">
                <a16:creationId xmlns:a16="http://schemas.microsoft.com/office/drawing/2014/main" id="{0A5ADA52-6B48-898E-0BDA-B9429B1CD463}"/>
              </a:ext>
            </a:extLst>
          </p:cNvPr>
          <p:cNvSpPr/>
          <p:nvPr/>
        </p:nvSpPr>
        <p:spPr>
          <a:xfrm>
            <a:off x="196049" y="3748885"/>
            <a:ext cx="575025" cy="1440224"/>
          </a:xfrm>
          <a:prstGeom prst="rect">
            <a:avLst/>
          </a:prstGeom>
          <a:solidFill>
            <a:schemeClr val="bg1"/>
          </a:solidFill>
          <a:ln w="76200">
            <a:solidFill>
              <a:srgbClr val="E6E9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现有</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问</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题</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2E6D4484-D922-D9EE-A48C-9675523F5C5E}"/>
              </a:ext>
            </a:extLst>
          </p:cNvPr>
          <p:cNvSpPr txBox="1"/>
          <p:nvPr/>
        </p:nvSpPr>
        <p:spPr>
          <a:xfrm>
            <a:off x="1007436" y="3867994"/>
            <a:ext cx="9971193" cy="976207"/>
          </a:xfrm>
          <a:prstGeom prst="rect">
            <a:avLst/>
          </a:prstGeom>
          <a:noFill/>
        </p:spPr>
        <p:txBody>
          <a:bodyPr wrap="square" rtlCol="0" anchor="t">
            <a:noAutofit/>
          </a:bodyPr>
          <a:lstStyle/>
          <a:p>
            <a:pPr marL="304792" indent="-304792">
              <a:buAutoNum type="arabicPeriod"/>
            </a:pPr>
            <a:r>
              <a:rPr lang="zh-CN" altLang="en-US" sz="1467" b="1" dirty="0">
                <a:sym typeface="+mn-ea"/>
              </a:rPr>
              <a:t>由于扩散模型的本质是通过逐步的去噪，来实现深度图的生成。但多步推理过程带来的就是推理时长的过大</a:t>
            </a:r>
            <a:endParaRPr lang="en-US" altLang="zh-CN" sz="1467" b="1" dirty="0">
              <a:sym typeface="+mn-ea"/>
            </a:endParaRPr>
          </a:p>
          <a:p>
            <a:pPr marL="304792" indent="-304792">
              <a:buAutoNum type="arabicPeriod"/>
            </a:pPr>
            <a:endParaRPr lang="en-US" altLang="zh-CN" sz="1467" b="1" dirty="0">
              <a:sym typeface="+mn-ea"/>
            </a:endParaRPr>
          </a:p>
          <a:p>
            <a:pPr marL="304792" indent="-304792">
              <a:buAutoNum type="arabicPeriod"/>
            </a:pPr>
            <a:r>
              <a:rPr lang="zh-CN" altLang="en-US" sz="1467" b="1" dirty="0">
                <a:sym typeface="+mn-ea"/>
              </a:rPr>
              <a:t>现有的单步推理方法虽然使得推理速度加快了</a:t>
            </a:r>
            <a:r>
              <a:rPr lang="en-US" altLang="zh-CN" sz="1467" b="1" dirty="0">
                <a:sym typeface="+mn-ea"/>
              </a:rPr>
              <a:t>200</a:t>
            </a:r>
            <a:r>
              <a:rPr lang="zh-CN" altLang="en-US" sz="1467" b="1" dirty="0">
                <a:sym typeface="+mn-ea"/>
              </a:rPr>
              <a:t>倍</a:t>
            </a:r>
            <a:r>
              <a:rPr lang="en-US" altLang="zh-CN" sz="1467" b="1" dirty="0">
                <a:sym typeface="+mn-ea"/>
              </a:rPr>
              <a:t>(24s--&gt;120ms)</a:t>
            </a:r>
            <a:r>
              <a:rPr lang="zh-CN" altLang="en-US" sz="1467" b="1" dirty="0">
                <a:sym typeface="+mn-ea"/>
              </a:rPr>
              <a:t>，但由于缺少逐步细化的过程，使得推理结果在细节边缘细节方面比较模糊，如下图</a:t>
            </a:r>
            <a:r>
              <a:rPr lang="en-US" altLang="zh-CN" sz="1467" b="1" dirty="0">
                <a:sym typeface="+mn-ea"/>
              </a:rPr>
              <a:t>.</a:t>
            </a:r>
            <a:endParaRPr lang="zh-CN" altLang="en-US" sz="1467" b="1" dirty="0">
              <a:sym typeface="+mn-ea"/>
            </a:endParaRPr>
          </a:p>
        </p:txBody>
      </p:sp>
      <p:grpSp>
        <p:nvGrpSpPr>
          <p:cNvPr id="6" name="组合 5">
            <a:extLst>
              <a:ext uri="{FF2B5EF4-FFF2-40B4-BE49-F238E27FC236}">
                <a16:creationId xmlns:a16="http://schemas.microsoft.com/office/drawing/2014/main" id="{75C0F6F0-017A-10ED-5358-788833292ADC}"/>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449217B2-2174-E834-DAD3-93C28F09326D}"/>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0A43FBDB-EFC4-3FB4-8CBB-118A224587D7}"/>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A09AE235-6836-B854-16C8-AA90B4279F00}"/>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13" name="矩形 12">
                  <a:extLst>
                    <a:ext uri="{FF2B5EF4-FFF2-40B4-BE49-F238E27FC236}">
                      <a16:creationId xmlns:a16="http://schemas.microsoft.com/office/drawing/2014/main" id="{A0FFF9A4-BD95-8913-15E1-59F3C821EA1B}"/>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14" name="矩形 13">
                  <a:extLst>
                    <a:ext uri="{FF2B5EF4-FFF2-40B4-BE49-F238E27FC236}">
                      <a16:creationId xmlns:a16="http://schemas.microsoft.com/office/drawing/2014/main" id="{C4F859B7-2638-1A8D-CE11-4D24CF615B4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grpSp>
          <p:cxnSp>
            <p:nvCxnSpPr>
              <p:cNvPr id="10" name="直接连接符 9">
                <a:extLst>
                  <a:ext uri="{FF2B5EF4-FFF2-40B4-BE49-F238E27FC236}">
                    <a16:creationId xmlns:a16="http://schemas.microsoft.com/office/drawing/2014/main" id="{1F12B2BD-D97A-E208-EFC3-213D9B98E530}"/>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51F1B0A-9B9A-7A38-4F59-EDC9217BD0E6}"/>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AAB771EC-92A8-483A-8C06-4FFCE0CA9B85}"/>
                </a:ext>
              </a:extLst>
            </p:cNvPr>
            <p:cNvSpPr txBox="1"/>
            <p:nvPr/>
          </p:nvSpPr>
          <p:spPr>
            <a:xfrm>
              <a:off x="-47903" y="144445"/>
              <a:ext cx="2016224" cy="315423"/>
            </a:xfrm>
            <a:prstGeom prst="rect">
              <a:avLst/>
            </a:prstGeom>
            <a:noFill/>
          </p:spPr>
          <p:txBody>
            <a:bodyPr wrap="square" rtlCol="0">
              <a:spAutoFit/>
            </a:bodyPr>
            <a:lstStyle/>
            <a:p>
              <a:pPr algn="ctr"/>
              <a:r>
                <a:rPr lang="zh-CN" altLang="en-US" sz="2133" b="1" dirty="0">
                  <a:latin typeface="苹方-简" panose="020B0400000000000000" pitchFamily="34" charset="-122"/>
                  <a:ea typeface="苹方-简" panose="020B0400000000000000" pitchFamily="34" charset="-122"/>
                  <a:cs typeface="+mn-ea"/>
                </a:rPr>
                <a:t>研究现状</a:t>
              </a:r>
            </a:p>
          </p:txBody>
        </p:sp>
      </p:grpSp>
      <p:grpSp>
        <p:nvGrpSpPr>
          <p:cNvPr id="15" name="组合 14">
            <a:extLst>
              <a:ext uri="{FF2B5EF4-FFF2-40B4-BE49-F238E27FC236}">
                <a16:creationId xmlns:a16="http://schemas.microsoft.com/office/drawing/2014/main" id="{BB61334E-680B-0156-A2B9-33330B30C398}"/>
              </a:ext>
            </a:extLst>
          </p:cNvPr>
          <p:cNvGrpSpPr/>
          <p:nvPr/>
        </p:nvGrpSpPr>
        <p:grpSpPr>
          <a:xfrm>
            <a:off x="330591" y="1066905"/>
            <a:ext cx="11429424" cy="2202465"/>
            <a:chOff x="245427" y="1296669"/>
            <a:chExt cx="11794808" cy="2094442"/>
          </a:xfrm>
        </p:grpSpPr>
        <p:cxnSp>
          <p:nvCxnSpPr>
            <p:cNvPr id="16" name="直接箭头连接符 15">
              <a:extLst>
                <a:ext uri="{FF2B5EF4-FFF2-40B4-BE49-F238E27FC236}">
                  <a16:creationId xmlns:a16="http://schemas.microsoft.com/office/drawing/2014/main" id="{4DA5B929-82D2-A780-6940-3A0BB9A9540A}"/>
                </a:ext>
              </a:extLst>
            </p:cNvPr>
            <p:cNvCxnSpPr>
              <a:cxnSpLocks/>
            </p:cNvCxnSpPr>
            <p:nvPr>
              <p:custDataLst>
                <p:tags r:id="rId1"/>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文本">
              <a:extLst>
                <a:ext uri="{FF2B5EF4-FFF2-40B4-BE49-F238E27FC236}">
                  <a16:creationId xmlns:a16="http://schemas.microsoft.com/office/drawing/2014/main" id="{0D00977C-7757-7CA3-790B-1C45DBCA64DF}"/>
                </a:ext>
              </a:extLst>
            </p:cNvPr>
            <p:cNvSpPr/>
            <p:nvPr>
              <p:custDataLst>
                <p:tags r:id="rId2"/>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椭圆 17">
              <a:extLst>
                <a:ext uri="{FF2B5EF4-FFF2-40B4-BE49-F238E27FC236}">
                  <a16:creationId xmlns:a16="http://schemas.microsoft.com/office/drawing/2014/main" id="{67E7C26E-B522-FD97-782E-9B07833808B9}"/>
                </a:ext>
              </a:extLst>
            </p:cNvPr>
            <p:cNvSpPr/>
            <p:nvPr>
              <p:custDataLst>
                <p:tags r:id="rId3"/>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9" name="文本框 18">
              <a:extLst>
                <a:ext uri="{FF2B5EF4-FFF2-40B4-BE49-F238E27FC236}">
                  <a16:creationId xmlns:a16="http://schemas.microsoft.com/office/drawing/2014/main" id="{7EDD5598-B0AD-9915-3A80-28C494D05D5F}"/>
                </a:ext>
              </a:extLst>
            </p:cNvPr>
            <p:cNvSpPr txBox="1"/>
            <p:nvPr>
              <p:custDataLst>
                <p:tags r:id="rId4"/>
              </p:custDataLst>
            </p:nvPr>
          </p:nvSpPr>
          <p:spPr>
            <a:xfrm>
              <a:off x="1014729"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20" name="文本框 19">
              <a:extLst>
                <a:ext uri="{FF2B5EF4-FFF2-40B4-BE49-F238E27FC236}">
                  <a16:creationId xmlns:a16="http://schemas.microsoft.com/office/drawing/2014/main" id="{4005573B-39AD-6291-129B-DB26EF8FC548}"/>
                </a:ext>
              </a:extLst>
            </p:cNvPr>
            <p:cNvSpPr txBox="1"/>
            <p:nvPr>
              <p:custDataLst>
                <p:tags r:id="rId5"/>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21" name="直接箭头连接符 20">
              <a:extLst>
                <a:ext uri="{FF2B5EF4-FFF2-40B4-BE49-F238E27FC236}">
                  <a16:creationId xmlns:a16="http://schemas.microsoft.com/office/drawing/2014/main" id="{CCC66464-BB47-6795-8DDB-5F0811F550D7}"/>
                </a:ext>
              </a:extLst>
            </p:cNvPr>
            <p:cNvCxnSpPr>
              <a:cxnSpLocks/>
            </p:cNvCxnSpPr>
            <p:nvPr>
              <p:custDataLst>
                <p:tags r:id="rId6"/>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19F969A4-A852-2699-22AB-35165B0788CC}"/>
                </a:ext>
              </a:extLst>
            </p:cNvPr>
            <p:cNvSpPr/>
            <p:nvPr>
              <p:custDataLst>
                <p:tags r:id="rId7"/>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3" name="文本">
              <a:extLst>
                <a:ext uri="{FF2B5EF4-FFF2-40B4-BE49-F238E27FC236}">
                  <a16:creationId xmlns:a16="http://schemas.microsoft.com/office/drawing/2014/main" id="{74ABAA87-C1AB-5C49-D7E9-5BB60DA55676}"/>
                </a:ext>
              </a:extLst>
            </p:cNvPr>
            <p:cNvSpPr/>
            <p:nvPr>
              <p:custDataLst>
                <p:tags r:id="rId8"/>
              </p:custDataLst>
            </p:nvPr>
          </p:nvSpPr>
          <p:spPr>
            <a:xfrm>
              <a:off x="1883093" y="1375758"/>
              <a:ext cx="2214244" cy="455419"/>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将潜空间内扩散的概念</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引入潜空间</a:t>
              </a:r>
            </a:p>
          </p:txBody>
        </p:sp>
        <p:sp>
          <p:nvSpPr>
            <p:cNvPr id="24" name="文本框 23">
              <a:extLst>
                <a:ext uri="{FF2B5EF4-FFF2-40B4-BE49-F238E27FC236}">
                  <a16:creationId xmlns:a16="http://schemas.microsoft.com/office/drawing/2014/main" id="{4CAFEB0B-84E5-A105-5283-35F84E953AB4}"/>
                </a:ext>
              </a:extLst>
            </p:cNvPr>
            <p:cNvSpPr txBox="1"/>
            <p:nvPr>
              <p:custDataLst>
                <p:tags r:id="rId9"/>
              </p:custDataLst>
            </p:nvPr>
          </p:nvSpPr>
          <p:spPr>
            <a:xfrm>
              <a:off x="2663189" y="2217420"/>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25" name="文本框 24">
              <a:extLst>
                <a:ext uri="{FF2B5EF4-FFF2-40B4-BE49-F238E27FC236}">
                  <a16:creationId xmlns:a16="http://schemas.microsoft.com/office/drawing/2014/main" id="{CB73F20A-F085-A7AC-21A6-294FF22CD356}"/>
                </a:ext>
              </a:extLst>
            </p:cNvPr>
            <p:cNvSpPr txBox="1"/>
            <p:nvPr>
              <p:custDataLst>
                <p:tags r:id="rId10"/>
              </p:custDataLst>
            </p:nvPr>
          </p:nvSpPr>
          <p:spPr>
            <a:xfrm rot="10800000" flipV="1">
              <a:off x="2041014" y="2525175"/>
              <a:ext cx="1814143"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26" name="直接箭头连接符 25">
              <a:extLst>
                <a:ext uri="{FF2B5EF4-FFF2-40B4-BE49-F238E27FC236}">
                  <a16:creationId xmlns:a16="http://schemas.microsoft.com/office/drawing/2014/main" id="{8A85780F-A460-F087-A040-1B859B5BFAC4}"/>
                </a:ext>
              </a:extLst>
            </p:cNvPr>
            <p:cNvCxnSpPr>
              <a:cxnSpLocks/>
            </p:cNvCxnSpPr>
            <p:nvPr>
              <p:custDataLst>
                <p:tags r:id="rId11"/>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2235F5EE-0B9D-6F74-160D-0349729C027D}"/>
                </a:ext>
              </a:extLst>
            </p:cNvPr>
            <p:cNvSpPr/>
            <p:nvPr>
              <p:custDataLst>
                <p:tags r:id="rId12"/>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8" name="文本">
              <a:extLst>
                <a:ext uri="{FF2B5EF4-FFF2-40B4-BE49-F238E27FC236}">
                  <a16:creationId xmlns:a16="http://schemas.microsoft.com/office/drawing/2014/main" id="{E13A340D-040D-CD92-360C-A31B56D9B4F1}"/>
                </a:ext>
              </a:extLst>
            </p:cNvPr>
            <p:cNvSpPr/>
            <p:nvPr>
              <p:custDataLst>
                <p:tags r:id="rId13"/>
              </p:custDataLst>
            </p:nvPr>
          </p:nvSpPr>
          <p:spPr>
            <a:xfrm>
              <a:off x="3689032" y="1393003"/>
              <a:ext cx="2214244" cy="39286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微调</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Stable Diffusion</a:t>
              </a: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利用其强大的知识先验</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28">
              <a:extLst>
                <a:ext uri="{FF2B5EF4-FFF2-40B4-BE49-F238E27FC236}">
                  <a16:creationId xmlns:a16="http://schemas.microsoft.com/office/drawing/2014/main" id="{DB784DF6-0848-A9B7-7499-6EA1943FF992}"/>
                </a:ext>
              </a:extLst>
            </p:cNvPr>
            <p:cNvSpPr txBox="1"/>
            <p:nvPr>
              <p:custDataLst>
                <p:tags r:id="rId14"/>
              </p:custDataLst>
            </p:nvPr>
          </p:nvSpPr>
          <p:spPr>
            <a:xfrm>
              <a:off x="4445635" y="2225040"/>
              <a:ext cx="675640" cy="3778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30" name="文本框 29">
              <a:extLst>
                <a:ext uri="{FF2B5EF4-FFF2-40B4-BE49-F238E27FC236}">
                  <a16:creationId xmlns:a16="http://schemas.microsoft.com/office/drawing/2014/main" id="{778DE5DC-69AC-0195-A411-3434C776ED46}"/>
                </a:ext>
              </a:extLst>
            </p:cNvPr>
            <p:cNvSpPr txBox="1"/>
            <p:nvPr>
              <p:custDataLst>
                <p:tags r:id="rId15"/>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31" name="文本">
              <a:extLst>
                <a:ext uri="{FF2B5EF4-FFF2-40B4-BE49-F238E27FC236}">
                  <a16:creationId xmlns:a16="http://schemas.microsoft.com/office/drawing/2014/main" id="{85BC43B2-2EB7-0A8A-0893-8BFB07889BAB}"/>
                </a:ext>
              </a:extLst>
            </p:cNvPr>
            <p:cNvSpPr/>
            <p:nvPr>
              <p:custDataLst>
                <p:tags r:id="rId16"/>
              </p:custDataLst>
            </p:nvPr>
          </p:nvSpPr>
          <p:spPr>
            <a:xfrm>
              <a:off x="5569094" y="1382598"/>
              <a:ext cx="2214244" cy="38192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将多步推理过程改为单步</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使得推理速度大大减少</a:t>
              </a:r>
            </a:p>
          </p:txBody>
        </p:sp>
        <p:cxnSp>
          <p:nvCxnSpPr>
            <p:cNvPr id="32" name="直接箭头连接符 31">
              <a:extLst>
                <a:ext uri="{FF2B5EF4-FFF2-40B4-BE49-F238E27FC236}">
                  <a16:creationId xmlns:a16="http://schemas.microsoft.com/office/drawing/2014/main" id="{76F28C46-D340-64AD-9D20-182DCE1436B0}"/>
                </a:ext>
              </a:extLst>
            </p:cNvPr>
            <p:cNvCxnSpPr>
              <a:cxnSpLocks/>
              <a:stCxn id="27" idx="6"/>
              <a:endCxn id="33" idx="2"/>
            </p:cNvCxnSpPr>
            <p:nvPr>
              <p:custDataLst>
                <p:tags r:id="rId17"/>
              </p:custDataLst>
            </p:nvPr>
          </p:nvCxnSpPr>
          <p:spPr>
            <a:xfrm>
              <a:off x="4973320" y="2045018"/>
              <a:ext cx="1505838"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E99472C0-8E92-2674-E4A5-32A050ACF24E}"/>
                </a:ext>
              </a:extLst>
            </p:cNvPr>
            <p:cNvSpPr/>
            <p:nvPr>
              <p:custDataLst>
                <p:tags r:id="rId18"/>
              </p:custDataLst>
            </p:nvPr>
          </p:nvSpPr>
          <p:spPr>
            <a:xfrm>
              <a:off x="6479158"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4" name="文本框 33">
              <a:extLst>
                <a:ext uri="{FF2B5EF4-FFF2-40B4-BE49-F238E27FC236}">
                  <a16:creationId xmlns:a16="http://schemas.microsoft.com/office/drawing/2014/main" id="{AB80FFAE-B7ED-09A9-7017-0DCBF6C14B78}"/>
                </a:ext>
              </a:extLst>
            </p:cNvPr>
            <p:cNvSpPr txBox="1"/>
            <p:nvPr>
              <p:custDataLst>
                <p:tags r:id="rId19"/>
              </p:custDataLst>
            </p:nvPr>
          </p:nvSpPr>
          <p:spPr>
            <a:xfrm rot="10800000" flipV="1">
              <a:off x="5753615"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35" name="文本框 34">
              <a:extLst>
                <a:ext uri="{FF2B5EF4-FFF2-40B4-BE49-F238E27FC236}">
                  <a16:creationId xmlns:a16="http://schemas.microsoft.com/office/drawing/2014/main" id="{37F162A6-C5CC-18BB-E855-D2C54DCB11BE}"/>
                </a:ext>
              </a:extLst>
            </p:cNvPr>
            <p:cNvSpPr txBox="1"/>
            <p:nvPr>
              <p:custDataLst>
                <p:tags r:id="rId20"/>
              </p:custDataLst>
            </p:nvPr>
          </p:nvSpPr>
          <p:spPr>
            <a:xfrm>
              <a:off x="6348983"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36" name="直接箭头连接符 35">
              <a:extLst>
                <a:ext uri="{FF2B5EF4-FFF2-40B4-BE49-F238E27FC236}">
                  <a16:creationId xmlns:a16="http://schemas.microsoft.com/office/drawing/2014/main" id="{FBC98B38-CDA1-1742-03A2-4228FD66A931}"/>
                </a:ext>
              </a:extLst>
            </p:cNvPr>
            <p:cNvCxnSpPr>
              <a:cxnSpLocks/>
              <a:stCxn id="33" idx="6"/>
              <a:endCxn id="37" idx="2"/>
            </p:cNvCxnSpPr>
            <p:nvPr>
              <p:custDataLst>
                <p:tags r:id="rId21"/>
              </p:custDataLst>
            </p:nvPr>
          </p:nvCxnSpPr>
          <p:spPr>
            <a:xfrm>
              <a:off x="6833488" y="2045018"/>
              <a:ext cx="1618362"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8A2C5C54-8E6E-5F2E-4B38-7C0CA3B97B8B}"/>
                </a:ext>
              </a:extLst>
            </p:cNvPr>
            <p:cNvSpPr/>
            <p:nvPr>
              <p:custDataLst>
                <p:tags r:id="rId22"/>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8" name="文本框 37">
              <a:extLst>
                <a:ext uri="{FF2B5EF4-FFF2-40B4-BE49-F238E27FC236}">
                  <a16:creationId xmlns:a16="http://schemas.microsoft.com/office/drawing/2014/main" id="{45A32B8D-82FB-30D2-9724-5CD27670557D}"/>
                </a:ext>
              </a:extLst>
            </p:cNvPr>
            <p:cNvSpPr txBox="1"/>
            <p:nvPr>
              <p:custDataLst>
                <p:tags r:id="rId23"/>
              </p:custDataLst>
            </p:nvPr>
          </p:nvSpPr>
          <p:spPr>
            <a:xfrm>
              <a:off x="8282304" y="217709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2024.10</a:t>
              </a:r>
            </a:p>
          </p:txBody>
        </p:sp>
        <p:sp>
          <p:nvSpPr>
            <p:cNvPr id="39" name="文本框 38">
              <a:extLst>
                <a:ext uri="{FF2B5EF4-FFF2-40B4-BE49-F238E27FC236}">
                  <a16:creationId xmlns:a16="http://schemas.microsoft.com/office/drawing/2014/main" id="{06B09DBF-8575-24BD-23C0-2257105AFDBF}"/>
                </a:ext>
              </a:extLst>
            </p:cNvPr>
            <p:cNvSpPr txBox="1"/>
            <p:nvPr>
              <p:custDataLst>
                <p:tags r:id="rId24"/>
              </p:custDataLst>
            </p:nvPr>
          </p:nvSpPr>
          <p:spPr>
            <a:xfrm rot="10800000" flipV="1">
              <a:off x="7233012" y="2511593"/>
              <a:ext cx="2535927" cy="705486"/>
            </a:xfrm>
            <a:prstGeom prst="rect">
              <a:avLst/>
            </a:prstGeom>
            <a:noFill/>
          </p:spPr>
          <p:txBody>
            <a:bodyPr wrap="square">
              <a:noAutofit/>
            </a:bodyPr>
            <a:lstStyle/>
            <a:p>
              <a:pPr algn="ctr"/>
              <a:r>
                <a:rPr lang="en-US" altLang="zh-CN" sz="1067" b="1" dirty="0" err="1">
                  <a:latin typeface="Times New Roman" panose="02020603050405020304" pitchFamily="18" charset="0"/>
                  <a:cs typeface="Times New Roman" panose="02020603050405020304" pitchFamily="18" charset="0"/>
                </a:rPr>
                <a:t>Geowizard</a:t>
              </a:r>
              <a:r>
                <a:rPr lang="en-US" altLang="zh-CN" sz="1067" b="1" dirty="0">
                  <a:latin typeface="Times New Roman" panose="02020603050405020304" pitchFamily="18" charset="0"/>
                  <a:cs typeface="Times New Roman" panose="02020603050405020304" pitchFamily="18" charset="0"/>
                </a:rPr>
                <a:t>: Unleashing the diffusion priors for 3d geometry estimation from a single image</a:t>
              </a:r>
            </a:p>
          </p:txBody>
        </p:sp>
        <p:sp>
          <p:nvSpPr>
            <p:cNvPr id="40" name="文本">
              <a:extLst>
                <a:ext uri="{FF2B5EF4-FFF2-40B4-BE49-F238E27FC236}">
                  <a16:creationId xmlns:a16="http://schemas.microsoft.com/office/drawing/2014/main" id="{FC2E6AF0-DCB1-46C9-AE2A-6DBDD3684CE9}"/>
                </a:ext>
              </a:extLst>
            </p:cNvPr>
            <p:cNvSpPr/>
            <p:nvPr>
              <p:custDataLst>
                <p:tags r:id="rId25"/>
              </p:custDataLst>
            </p:nvPr>
          </p:nvSpPr>
          <p:spPr>
            <a:xfrm>
              <a:off x="7513002" y="1370923"/>
              <a:ext cx="2214244" cy="404006"/>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提出了深度</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法向量的</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联合训练方式</a:t>
              </a:r>
            </a:p>
          </p:txBody>
        </p:sp>
        <p:sp>
          <p:nvSpPr>
            <p:cNvPr id="41" name="椭圆 40">
              <a:extLst>
                <a:ext uri="{FF2B5EF4-FFF2-40B4-BE49-F238E27FC236}">
                  <a16:creationId xmlns:a16="http://schemas.microsoft.com/office/drawing/2014/main" id="{6C145317-112C-8398-FD4D-BDBED007F707}"/>
                </a:ext>
              </a:extLst>
            </p:cNvPr>
            <p:cNvSpPr/>
            <p:nvPr>
              <p:custDataLst>
                <p:tags r:id="rId26"/>
              </p:custDataLst>
            </p:nvPr>
          </p:nvSpPr>
          <p:spPr>
            <a:xfrm>
              <a:off x="10470187"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42" name="直接箭头连接符 41">
              <a:extLst>
                <a:ext uri="{FF2B5EF4-FFF2-40B4-BE49-F238E27FC236}">
                  <a16:creationId xmlns:a16="http://schemas.microsoft.com/office/drawing/2014/main" id="{2E4FB1B7-3AC5-346E-D014-8B6061CDD309}"/>
                </a:ext>
              </a:extLst>
            </p:cNvPr>
            <p:cNvCxnSpPr>
              <a:cxnSpLocks/>
              <a:stCxn id="37" idx="6"/>
              <a:endCxn id="41" idx="2"/>
            </p:cNvCxnSpPr>
            <p:nvPr>
              <p:custDataLst>
                <p:tags r:id="rId27"/>
              </p:custDataLst>
            </p:nvPr>
          </p:nvCxnSpPr>
          <p:spPr>
            <a:xfrm>
              <a:off x="8806180" y="2045018"/>
              <a:ext cx="166400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0B9B0F39-F417-9D36-D7D8-D2CBC8773B8E}"/>
                </a:ext>
              </a:extLst>
            </p:cNvPr>
            <p:cNvSpPr txBox="1"/>
            <p:nvPr>
              <p:custDataLst>
                <p:tags r:id="rId28"/>
              </p:custDataLst>
            </p:nvPr>
          </p:nvSpPr>
          <p:spPr>
            <a:xfrm>
              <a:off x="10319056" y="2185349"/>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44" name="文本框 43">
              <a:extLst>
                <a:ext uri="{FF2B5EF4-FFF2-40B4-BE49-F238E27FC236}">
                  <a16:creationId xmlns:a16="http://schemas.microsoft.com/office/drawing/2014/main" id="{C68C058F-B262-5CA4-050B-E0AE9632919A}"/>
                </a:ext>
              </a:extLst>
            </p:cNvPr>
            <p:cNvSpPr txBox="1"/>
            <p:nvPr>
              <p:custDataLst>
                <p:tags r:id="rId29"/>
              </p:custDataLst>
            </p:nvPr>
          </p:nvSpPr>
          <p:spPr>
            <a:xfrm rot="10800000" flipV="1">
              <a:off x="9576543"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45" name="圆角矩形 40">
              <a:extLst>
                <a:ext uri="{FF2B5EF4-FFF2-40B4-BE49-F238E27FC236}">
                  <a16:creationId xmlns:a16="http://schemas.microsoft.com/office/drawing/2014/main" id="{4679353F-4EF4-2FDE-8857-41BCA38B59D4}"/>
                </a:ext>
              </a:extLst>
            </p:cNvPr>
            <p:cNvSpPr/>
            <p:nvPr>
              <p:custDataLst>
                <p:tags r:id="rId30"/>
              </p:custDataLst>
            </p:nvPr>
          </p:nvSpPr>
          <p:spPr>
            <a:xfrm>
              <a:off x="254635" y="1296669"/>
              <a:ext cx="11785600" cy="2094442"/>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dirty="0"/>
            </a:p>
          </p:txBody>
        </p:sp>
        <p:sp>
          <p:nvSpPr>
            <p:cNvPr id="46" name="文本">
              <a:extLst>
                <a:ext uri="{FF2B5EF4-FFF2-40B4-BE49-F238E27FC236}">
                  <a16:creationId xmlns:a16="http://schemas.microsoft.com/office/drawing/2014/main" id="{16517B57-4E65-88DA-0AC8-D1A494E3C7D3}"/>
                </a:ext>
              </a:extLst>
            </p:cNvPr>
            <p:cNvSpPr/>
            <p:nvPr>
              <p:custDataLst>
                <p:tags r:id="rId31"/>
              </p:custDataLst>
            </p:nvPr>
          </p:nvSpPr>
          <p:spPr>
            <a:xfrm>
              <a:off x="245427" y="1370461"/>
              <a:ext cx="2214244" cy="441062"/>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首次将扩散模型</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引入深度估计</a:t>
              </a:r>
            </a:p>
          </p:txBody>
        </p:sp>
        <p:sp>
          <p:nvSpPr>
            <p:cNvPr id="47" name="文本">
              <a:extLst>
                <a:ext uri="{FF2B5EF4-FFF2-40B4-BE49-F238E27FC236}">
                  <a16:creationId xmlns:a16="http://schemas.microsoft.com/office/drawing/2014/main" id="{F8EAE7D3-6074-DD80-55C7-944E8E1DF276}"/>
                </a:ext>
              </a:extLst>
            </p:cNvPr>
            <p:cNvSpPr/>
            <p:nvPr>
              <p:custDataLst>
                <p:tags r:id="rId32"/>
              </p:custDataLst>
            </p:nvPr>
          </p:nvSpPr>
          <p:spPr>
            <a:xfrm>
              <a:off x="9540227" y="1367402"/>
              <a:ext cx="2214244" cy="411046"/>
            </a:xfrm>
            <a:prstGeom prst="rect">
              <a:avLst/>
            </a:prstGeom>
            <a:noFill/>
          </p:spPr>
          <p:txBody>
            <a:bodyPr wrap="none" lIns="90000" tIns="46800" rIns="90000" bIns="46800" rtlCol="0">
              <a:noAutofit/>
            </a:bodyPr>
            <a:lstStyle/>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提出一种两阶段的训练方式</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旨在消除由于单步推理带来的</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细节消失问题</a:t>
              </a:r>
            </a:p>
          </p:txBody>
        </p:sp>
      </p:grpSp>
    </p:spTree>
    <p:extLst>
      <p:ext uri="{BB962C8B-B14F-4D97-AF65-F5344CB8AC3E}">
        <p14:creationId xmlns:p14="http://schemas.microsoft.com/office/powerpoint/2010/main" val="418079153"/>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1CE61-9070-79D5-8CA9-B596EED1A901}"/>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42E73D1-D606-9CDB-CD45-D29832FDBC45}"/>
              </a:ext>
            </a:extLst>
          </p:cNvPr>
          <p:cNvSpPr>
            <a:spLocks noGrp="1"/>
          </p:cNvSpPr>
          <p:nvPr>
            <p:ph type="sldNum" sz="quarter" idx="12"/>
          </p:nvPr>
        </p:nvSpPr>
        <p:spPr/>
        <p:txBody>
          <a:bodyPr/>
          <a:lstStyle/>
          <a:p>
            <a:fld id="{0C913308-F349-4B6D-A68A-DD1791B4A57B}" type="slidenum">
              <a:rPr lang="zh-CN" altLang="en-US" smtClean="0"/>
              <a:t>8</a:t>
            </a:fld>
            <a:endParaRPr lang="zh-CN" altLang="en-US"/>
          </a:p>
        </p:txBody>
      </p:sp>
      <p:sp>
        <p:nvSpPr>
          <p:cNvPr id="4" name="矩形 3">
            <a:extLst>
              <a:ext uri="{FF2B5EF4-FFF2-40B4-BE49-F238E27FC236}">
                <a16:creationId xmlns:a16="http://schemas.microsoft.com/office/drawing/2014/main" id="{6A70F073-4A61-268C-0CCA-A4C8E747E9C6}"/>
              </a:ext>
            </a:extLst>
          </p:cNvPr>
          <p:cNvSpPr/>
          <p:nvPr/>
        </p:nvSpPr>
        <p:spPr>
          <a:xfrm>
            <a:off x="196049" y="988181"/>
            <a:ext cx="575025" cy="1440224"/>
          </a:xfrm>
          <a:prstGeom prst="rect">
            <a:avLst/>
          </a:prstGeom>
          <a:solidFill>
            <a:schemeClr val="bg1"/>
          </a:solidFill>
          <a:ln w="76200">
            <a:solidFill>
              <a:srgbClr val="E6E9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现有</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问</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题</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CAD168F2-C450-65B0-291F-7EA402E47DCC}"/>
              </a:ext>
            </a:extLst>
          </p:cNvPr>
          <p:cNvSpPr txBox="1"/>
          <p:nvPr/>
        </p:nvSpPr>
        <p:spPr>
          <a:xfrm>
            <a:off x="1007436" y="1107290"/>
            <a:ext cx="9971193" cy="976207"/>
          </a:xfrm>
          <a:prstGeom prst="rect">
            <a:avLst/>
          </a:prstGeom>
          <a:noFill/>
        </p:spPr>
        <p:txBody>
          <a:bodyPr wrap="square" rtlCol="0" anchor="t">
            <a:noAutofit/>
          </a:bodyPr>
          <a:lstStyle/>
          <a:p>
            <a:pPr marL="304792" indent="-304792">
              <a:buAutoNum type="arabicPeriod"/>
            </a:pPr>
            <a:r>
              <a:rPr lang="zh-CN" altLang="en-US" sz="1467" b="1" dirty="0">
                <a:sym typeface="+mn-ea"/>
              </a:rPr>
              <a:t>由于扩散模型的本质是通过逐步的去噪，来实现深度图的生成。但多步推理过程带来的就是推理时长的过大</a:t>
            </a:r>
            <a:endParaRPr lang="en-US" altLang="zh-CN" sz="1467" b="1" dirty="0">
              <a:sym typeface="+mn-ea"/>
            </a:endParaRPr>
          </a:p>
          <a:p>
            <a:pPr marL="304792" indent="-304792">
              <a:buAutoNum type="arabicPeriod"/>
            </a:pPr>
            <a:endParaRPr lang="en-US" altLang="zh-CN" sz="1467" b="1" dirty="0">
              <a:sym typeface="+mn-ea"/>
            </a:endParaRPr>
          </a:p>
          <a:p>
            <a:pPr marL="304792" indent="-304792">
              <a:buAutoNum type="arabicPeriod"/>
            </a:pPr>
            <a:r>
              <a:rPr lang="zh-CN" altLang="en-US" sz="1467" b="1" dirty="0">
                <a:sym typeface="+mn-ea"/>
              </a:rPr>
              <a:t>现有的单步推理方法虽然使得推理速度加快了</a:t>
            </a:r>
            <a:r>
              <a:rPr lang="en-US" altLang="zh-CN" sz="1467" b="1" dirty="0">
                <a:sym typeface="+mn-ea"/>
              </a:rPr>
              <a:t>200</a:t>
            </a:r>
            <a:r>
              <a:rPr lang="zh-CN" altLang="en-US" sz="1467" b="1" dirty="0">
                <a:sym typeface="+mn-ea"/>
              </a:rPr>
              <a:t>倍</a:t>
            </a:r>
            <a:r>
              <a:rPr lang="en-US" altLang="zh-CN" sz="1467" b="1" dirty="0">
                <a:sym typeface="+mn-ea"/>
              </a:rPr>
              <a:t>(24s--&gt;120ms)</a:t>
            </a:r>
            <a:r>
              <a:rPr lang="zh-CN" altLang="en-US" sz="1467" b="1" dirty="0">
                <a:sym typeface="+mn-ea"/>
              </a:rPr>
              <a:t>，但由于缺少逐步细化的过程，使得推理结果在细节边缘细节方面比较模糊，如下图</a:t>
            </a:r>
            <a:r>
              <a:rPr lang="en-US" altLang="zh-CN" sz="1467" b="1" dirty="0">
                <a:sym typeface="+mn-ea"/>
              </a:rPr>
              <a:t>.</a:t>
            </a:r>
            <a:endParaRPr lang="zh-CN" altLang="en-US" sz="1467" b="1" dirty="0">
              <a:sym typeface="+mn-ea"/>
            </a:endParaRPr>
          </a:p>
        </p:txBody>
      </p:sp>
      <p:grpSp>
        <p:nvGrpSpPr>
          <p:cNvPr id="6" name="组合 5">
            <a:extLst>
              <a:ext uri="{FF2B5EF4-FFF2-40B4-BE49-F238E27FC236}">
                <a16:creationId xmlns:a16="http://schemas.microsoft.com/office/drawing/2014/main" id="{D33E88F8-D280-474A-9182-3FAEEE72B0A8}"/>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F248E31C-B962-E783-A444-F793DDCEC396}"/>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8DDD4481-D9B1-5F5B-71B0-E49195A5542F}"/>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3276F832-E9D8-5E0C-2223-1A8176A8AE70}"/>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13" name="矩形 12">
                  <a:extLst>
                    <a:ext uri="{FF2B5EF4-FFF2-40B4-BE49-F238E27FC236}">
                      <a16:creationId xmlns:a16="http://schemas.microsoft.com/office/drawing/2014/main" id="{017607C1-E4FD-A55A-F657-27EE7FBE40A9}"/>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sp>
              <p:nvSpPr>
                <p:cNvPr id="14" name="矩形 13">
                  <a:extLst>
                    <a:ext uri="{FF2B5EF4-FFF2-40B4-BE49-F238E27FC236}">
                      <a16:creationId xmlns:a16="http://schemas.microsoft.com/office/drawing/2014/main" id="{F0E25E51-6C5F-69F8-1B62-91F4404A7691}"/>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cs typeface="+mn-ea"/>
                  </a:endParaRPr>
                </a:p>
              </p:txBody>
            </p:sp>
          </p:grpSp>
          <p:cxnSp>
            <p:nvCxnSpPr>
              <p:cNvPr id="10" name="直接连接符 9">
                <a:extLst>
                  <a:ext uri="{FF2B5EF4-FFF2-40B4-BE49-F238E27FC236}">
                    <a16:creationId xmlns:a16="http://schemas.microsoft.com/office/drawing/2014/main" id="{D05C5F84-A2AC-A4EA-6761-6C0F029C52A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D31D3CF-9BBE-072B-9965-30CB16E275BE}"/>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E2F7E5ED-B897-031E-791F-145AC8E75272}"/>
                </a:ext>
              </a:extLst>
            </p:cNvPr>
            <p:cNvSpPr txBox="1"/>
            <p:nvPr/>
          </p:nvSpPr>
          <p:spPr>
            <a:xfrm>
              <a:off x="-47903" y="144445"/>
              <a:ext cx="2016224" cy="315423"/>
            </a:xfrm>
            <a:prstGeom prst="rect">
              <a:avLst/>
            </a:prstGeom>
            <a:noFill/>
          </p:spPr>
          <p:txBody>
            <a:bodyPr wrap="square" rtlCol="0">
              <a:spAutoFit/>
            </a:bodyPr>
            <a:lstStyle/>
            <a:p>
              <a:pPr algn="ctr"/>
              <a:r>
                <a:rPr lang="zh-CN" altLang="en-US" sz="2133" b="1" dirty="0">
                  <a:latin typeface="苹方-简" panose="020B0400000000000000" pitchFamily="34" charset="-122"/>
                  <a:ea typeface="苹方-简" panose="020B0400000000000000" pitchFamily="34" charset="-122"/>
                  <a:cs typeface="+mn-ea"/>
                </a:rPr>
                <a:t>研究现状</a:t>
              </a:r>
            </a:p>
          </p:txBody>
        </p:sp>
      </p:grpSp>
      <p:pic>
        <p:nvPicPr>
          <p:cNvPr id="49" name="图片 48">
            <a:extLst>
              <a:ext uri="{FF2B5EF4-FFF2-40B4-BE49-F238E27FC236}">
                <a16:creationId xmlns:a16="http://schemas.microsoft.com/office/drawing/2014/main" id="{44E04EE4-51FC-1DC9-35F3-DD25E2B653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276684" y="1316765"/>
            <a:ext cx="7638633" cy="5726955"/>
          </a:xfrm>
          <a:prstGeom prst="rect">
            <a:avLst/>
          </a:prstGeom>
        </p:spPr>
      </p:pic>
    </p:spTree>
    <p:extLst>
      <p:ext uri="{BB962C8B-B14F-4D97-AF65-F5344CB8AC3E}">
        <p14:creationId xmlns:p14="http://schemas.microsoft.com/office/powerpoint/2010/main" val="280744839"/>
      </p:ext>
    </p:extLst>
  </p:cSld>
  <p:clrMapOvr>
    <a:masterClrMapping/>
  </p:clrMapOvr>
  <mc:AlternateContent xmlns:mc="http://schemas.openxmlformats.org/markup-compatibility/2006">
    <mc:Choice xmlns:p159="http://schemas.microsoft.com/office/powerpoint/2015/09/main" Requires="p159">
      <p:transition spd="med" advTm="3000">
        <p159:morph option="byObject"/>
      </p:transition>
    </mc:Choice>
    <mc:Fallback>
      <p:transition spd="med"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22ADE09-C797-4219-9B50-01CAE1AE4F68}">
  <we:reference id="wa104381909" version="3.16.1.0" store="zh-CN" storeType="OMEX"/>
  <we:alternateReferences>
    <we:reference id="WA104381909" version="3.16.1.0" store="WA104381909" storeType="OMEX"/>
  </we:alternateReferences>
  <we:properties>
    <we:property name="EQUATION_HISTORY" value="&quot;[{\&quot;mathml\&quot;:\&quot;&lt;math style=\\\&quot;font-family:stix;font-size:16px;\\\&quot; xmlns=\\\&quot;http://www.w3.org/1998/Math/MathML\\\&quot;&gt;&lt;mstyle mathsize=\\\&quot;16px\\\&quot;&gt;&lt;mo&gt;\\\\&lt;/mo&gt;&lt;mi&gt;b&lt;/mi&gt;&lt;mi&gt;e&lt;/mi&gt;&lt;mi&gt;g&lt;/mi&gt;&lt;mi&gt;i&lt;/mi&gt;&lt;mi&gt;n&lt;/mi&gt;&lt;mo&gt;{&lt;/mo&gt;&lt;mi&gt;a&lt;/mi&gt;&lt;mi&gt;l&lt;/mi&gt;&lt;mi&gt;i&lt;/mi&gt;&lt;mi&gt;g&lt;/mi&gt;&lt;mi&gt;n&lt;/mi&gt;&lt;mo&gt;}&lt;/mo&gt;&lt;mo&gt;&amp;#xA0;&lt;/mo&gt;&lt;mo&gt;\\\\&lt;/mo&gt;&lt;mi&gt;m&lt;/mi&gt;&lt;mi&gt;a&lt;/mi&gt;&lt;mi&gt;t&lt;/mi&gt;&lt;mi&gt;h&lt;/mi&gt;&lt;mi&gt;b&lt;/mi&gt;&lt;mi&gt;b&lt;/mi&gt;&lt;mo&gt;{&lt;/mo&gt;&lt;mi&gt;E&lt;/mi&gt;&lt;mo&gt;}&lt;/mo&gt;&lt;mi&gt;_&lt;/mi&gt;&lt;mo&gt;{&lt;/mo&gt;&lt;mi&gt;q&lt;/mi&gt;&lt;mi&gt;_&lt;/mi&gt;&lt;mo&gt;{&lt;/mo&gt;&lt;mo&gt;\\\\&lt;/mo&gt;&lt;mi&gt;p&lt;/mi&gt;&lt;mi&gt;h&lt;/mi&gt;&lt;mi&gt;i&lt;/mi&gt;&lt;mo&gt;}&lt;/mo&gt;&lt;mo&gt;(&lt;/mo&gt;&lt;mi&gt;z&lt;/mi&gt;&lt;mo&gt;|&lt;/mo&gt;&lt;mi&gt;x&lt;/mi&gt;&lt;mo&gt;)&lt;/mo&gt;&lt;mo&gt;}&lt;/mo&gt;&lt;mo&gt;&amp;#xA0;&lt;/mo&gt;&lt;mo&gt;\\\\&lt;/mo&gt;&lt;mi&gt;l&lt;/mi&gt;&lt;mi&gt;e&lt;/mi&gt;&lt;mi&gt;f&lt;/mi&gt;&lt;mi&gt;t&lt;/mi&gt;&lt;mo&gt;[&lt;/mo&gt;&lt;mo&gt;&amp;#xA0;&lt;/mo&gt;&lt;mo&gt;\\\\&lt;/mo&gt;&lt;mi&gt;log&lt;/mi&gt;&lt;mo&gt;&amp;#xA0;&lt;/mo&gt;&lt;mo&gt;\\\\&lt;/mo&gt;&lt;mi&gt;f&lt;/mi&gt;&lt;mi&gt;r&lt;/mi&gt;&lt;mi&gt;a&lt;/mi&gt;&lt;mi&gt;c&lt;/mi&gt;&lt;mo&gt;{&lt;/mo&gt;&lt;mi&gt;p&lt;/mi&gt;&lt;mo&gt;(&lt;/mo&gt;&lt;mi&gt;x&lt;/mi&gt;&lt;mo&gt;,&lt;/mo&gt;&lt;mo&gt;&amp;#xA0;&lt;/mo&gt;&lt;mi&gt;z&lt;/mi&gt;&lt;mo&gt;)&lt;/mo&gt;&lt;mo&gt;}&lt;/mo&gt;&lt;mo&gt;{&lt;/mo&gt;&lt;mi&gt;q&lt;/mi&gt;&lt;mi&gt;_&lt;/mi&gt;&lt;mo&gt;{&lt;/mo&gt;&lt;mo&gt;\\\\&lt;/mo&gt;&lt;mi&gt;p&lt;/mi&gt;&lt;mi&gt;h&lt;/mi&gt;&lt;mi&gt;i&lt;/mi&gt;&lt;mo&gt;}&lt;/mo&gt;&lt;mo&gt;(&lt;/mo&gt;&lt;mi&gt;z&lt;/mi&gt;&lt;mo&gt;|&lt;/mo&gt;&lt;mi&gt;x&lt;/mi&gt;&lt;mo&gt;)&lt;/mo&gt;&lt;mo&gt;}&lt;/mo&gt;&lt;mo&gt;&amp;#xA0;&lt;/mo&gt;&lt;mo&gt;\\\\&lt;/mo&gt;&lt;mi&gt;r&lt;/mi&gt;&lt;mi&gt;i&lt;/mi&gt;&lt;mi&gt;g&lt;/mi&gt;&lt;mi&gt;h&lt;/mi&gt;&lt;mi&gt;t&lt;/mi&gt;&lt;mo&gt;]&lt;/mo&gt;&lt;mo&gt;&amp;#xA0;&lt;/mo&gt;&lt;mo&gt;&amp;#xA0;&lt;/mo&gt;&lt;mo&gt;&amp;amp;&lt;/mo&gt;&lt;mo&gt;=&lt;/mo&gt;&lt;mo&gt;&amp;#xA0;&lt;/mo&gt;&lt;mo&gt;\\\\&lt;/mo&gt;&lt;mi&gt;m&lt;/mi&gt;&lt;mi&gt;a&lt;/mi&gt;&lt;mi&gt;t&lt;/mi&gt;&lt;mi&gt;h&lt;/mi&gt;&lt;mi&gt;b&lt;/mi&gt;&lt;mi&gt;b&lt;/mi&gt;&lt;mo&gt;{&lt;/mo&gt;&lt;mi&gt;E&lt;/mi&gt;&lt;mo&gt;}&lt;/mo&gt;&lt;mi&gt;_&lt;/mi&gt;&lt;mo&gt;{&lt;/mo&gt;&lt;mi&gt;q&lt;/mi&gt;&lt;mi&gt;_&lt;/mi&gt;&lt;mo&gt;{&lt;/mo&gt;&lt;mo&gt;\\\\&lt;/mo&gt;&lt;mi&gt;p&lt;/mi&gt;&lt;mi&gt;h&lt;/mi&gt;&lt;mi&gt;i&lt;/mi&gt;&lt;mo&gt;}&lt;/mo&gt;&lt;mo&gt;(&lt;/mo&gt;&lt;mi&gt;z&lt;/mi&gt;&lt;mo&gt;|&lt;/mo&gt;&lt;mi&gt;x&lt;/mi&gt;&lt;mo&gt;)&lt;/mo&gt;&lt;mo&gt;}&lt;/mo&gt;&lt;mo&gt;&amp;#xA0;&lt;/mo&gt;&lt;mo&gt;\\\\&lt;/mo&gt;&lt;mi&gt;l&lt;/mi&gt;&lt;mi&gt;e&lt;/mi&gt;&lt;mi&gt;f&lt;/mi&gt;&lt;mi&gt;t&lt;/mi&gt;&lt;mo&gt;[&lt;/mo&gt;&lt;mo&gt;&amp;#xA0;&lt;/mo&gt;&lt;mo&gt;\\\\&lt;/mo&gt;&lt;mi&gt;log&lt;/mi&gt;&lt;mo&gt;&amp;#xA0;&lt;/mo&gt;&lt;mo&gt;\\\\&lt;/mo&gt;&lt;mi&gt;f&lt;/mi&gt;&lt;mi&gt;r&lt;/mi&gt;&lt;mi&gt;a&lt;/mi&gt;&lt;mi&gt;c&lt;/mi&gt;&lt;mo&gt;{&lt;/mo&gt;&lt;mi&gt;p&lt;/mi&gt;&lt;mi&gt;_&lt;/mi&gt;&lt;mo&gt;{&lt;/mo&gt;&lt;mo&gt;\\\\&lt;/mo&gt;&lt;mi&gt;t&lt;/mi&gt;&lt;mi&gt;h&lt;/mi&gt;&lt;mi&gt;e&lt;/mi&gt;&lt;mi&gt;t&lt;/mi&gt;&lt;mi&gt;a&lt;/mi&gt;&lt;mo&gt;}&lt;/mo&gt;&lt;mo&gt;(&lt;/mo&gt;&lt;mi&gt;x&lt;/mi&gt;&lt;mo&gt;|&lt;/mo&gt;&lt;mi&gt;z&lt;/mi&gt;&lt;mo&gt;)&lt;/mo&gt;&lt;mo&gt;&amp;#xA0;&lt;/mo&gt;&lt;mi&gt;p&lt;/mi&gt;&lt;mo&gt;(&lt;/mo&gt;&lt;mi&gt;z&lt;/mi&gt;&lt;mo&gt;)&lt;/mo&gt;&lt;mo&gt;}&lt;/mo&gt;&lt;mo&gt;{&lt;/mo&gt;&lt;mi&gt;q&lt;/mi&gt;&lt;mi&gt;_&lt;/mi&gt;&lt;mo&gt;{&lt;/mo&gt;&lt;mo&gt;\\\\&lt;/mo&gt;&lt;mi&gt;p&lt;/mi&gt;&lt;mi&gt;h&lt;/mi&gt;&lt;mi&gt;i&lt;/mi&gt;&lt;mo&gt;}&lt;/mo&gt;&lt;mo&gt;(&lt;/mo&gt;&lt;mi&gt;z&lt;/mi&gt;&lt;mo&gt;|&lt;/mo&gt;&lt;mi&gt;x&lt;/mi&gt;&lt;mo&gt;)&lt;/mo&gt;&lt;mo&gt;}&lt;/mo&gt;&lt;mo&gt;&amp;#xA0;&lt;/mo&gt;&lt;mo&gt;\\\\&lt;/mo&gt;&lt;mi&gt;r&lt;/mi&gt;&lt;mi&gt;i&lt;/mi&gt;&lt;mi&gt;g&lt;/mi&gt;&lt;mi&gt;h&lt;/mi&gt;&lt;mi&gt;t&lt;/mi&gt;&lt;mo&gt;]&lt;/mo&gt;&lt;mo&gt;&amp;#xA0;&lt;/mo&gt;&lt;mo&gt;\\\\&lt;/mo&gt;&lt;mo&gt;\\\\&lt;/mo&gt;&lt;mo&gt;&amp;#xA0;&lt;/mo&gt;&lt;mo&gt;&amp;amp;&lt;/mo&gt;&lt;mo&gt;=&lt;/mo&gt;&lt;mo&gt;&amp;#xA0;&lt;/mo&gt;&lt;mo&gt;\\\\&lt;/mo&gt;&lt;mi&gt;m&lt;/mi&gt;&lt;mi&gt;a&lt;/mi&gt;&lt;mi&gt;t&lt;/mi&gt;&lt;mi&gt;h&lt;/mi&gt;&lt;mi&gt;b&lt;/mi&gt;&lt;mi&gt;b&lt;/mi&gt;&lt;mo&gt;{&lt;/mo&gt;&lt;mi&gt;E&lt;/mi&gt;&lt;mo&gt;}&lt;/mo&gt;&lt;mi&gt;_&lt;/mi&gt;&lt;mo&gt;{&lt;/mo&gt;&lt;mi&gt;q&lt;/mi&gt;&lt;mi&gt;_&lt;/mi&gt;&lt;mo&gt;{&lt;/mo&gt;&lt;mo&gt;\\\\&lt;/mo&gt;&lt;mi&gt;p&lt;/mi&gt;&lt;mi&gt;h&lt;/mi&gt;&lt;mi&gt;i&lt;/mi&gt;&lt;mo&gt;}&lt;/mo&gt;&lt;mo&gt;(&lt;/mo&gt;&lt;mi&gt;z&lt;/mi&gt;&lt;mo&gt;|&lt;/mo&gt;&lt;mi&gt;x&lt;/mi&gt;&lt;mo&gt;)&lt;/mo&gt;&lt;mo&gt;}&lt;/mo&gt;&lt;mo&gt;&amp;#xA0;&lt;/mo&gt;&lt;mo&gt;[&lt;/mo&gt;&lt;mo&gt;\\\\&lt;/mo&gt;&lt;mi&gt;log&lt;/mi&gt;&lt;mo&gt;&amp;#xA0;&lt;/mo&gt;&lt;mi&gt;p&lt;/mi&gt;&lt;mi&gt;_&lt;/mi&gt;&lt;mo&gt;{&lt;/mo&gt;&lt;mo&gt;\\\\&lt;/mo&gt;&lt;mi&gt;t&lt;/mi&gt;&lt;mi&gt;h&lt;/mi&gt;&lt;mi&gt;e&lt;/mi&gt;&lt;mi&gt;t&lt;/mi&gt;&lt;mi&gt;a&lt;/mi&gt;&lt;mo&gt;}&lt;/mo&gt;&lt;mo&gt;(&lt;/mo&gt;&lt;mi&gt;x&lt;/mi&gt;&lt;mo&gt;|&lt;/mo&gt;&lt;mi&gt;z&lt;/mi&gt;&lt;mo&gt;)&lt;/mo&gt;&lt;mo&gt;]&lt;/mo&gt;&lt;mo&gt;&amp;#xA0;&lt;/mo&gt;&lt;mo&gt;+&lt;/mo&gt;&lt;mo&gt;&amp;#xA0;&lt;/mo&gt;&lt;mo&gt;\\\\&lt;/mo&gt;&lt;mi&gt;m&lt;/mi&gt;&lt;mi&gt;a&lt;/mi&gt;&lt;mi&gt;t&lt;/mi&gt;&lt;mi&gt;h&lt;/mi&gt;&lt;mi&gt;b&lt;/mi&gt;&lt;mi&gt;b&lt;/mi&gt;&lt;mo&gt;{&lt;/mo&gt;&lt;mi&gt;E&lt;/mi&gt;&lt;mo&gt;}&lt;/mo&gt;&lt;mi&gt;_&lt;/mi&gt;&lt;mo&gt;{&lt;/mo&gt;&lt;mi&gt;q&lt;/mi&gt;&lt;mi&gt;_&lt;/mi&gt;&lt;mo&gt;{&lt;/mo&gt;&lt;mo&gt;\\\\&lt;/mo&gt;&lt;mi&gt;p&lt;/mi&gt;&lt;mi&gt;h&lt;/mi&gt;&lt;mi&gt;i&lt;/mi&gt;&lt;mo&gt;}&lt;/mo&gt;&lt;mo&gt;(&lt;/mo&gt;&lt;mi&gt;z&lt;/mi&gt;&lt;mo&gt;|&lt;/mo&gt;&lt;mi&gt;x&lt;/mi&gt;&lt;mo&gt;)&lt;/mo&gt;&lt;mo&gt;}&lt;/mo&gt;&lt;mo&gt;&amp;#xA0;&lt;/mo&gt;&lt;mo&gt;\\\\&lt;/mo&gt;&lt;mi&gt;l&lt;/mi&gt;&lt;mi&gt;e&lt;/mi&gt;&lt;mi&gt;f&lt;/mi&gt;&lt;mi&gt;t&lt;/mi&gt;&lt;mo&gt;[&lt;/mo&gt;&lt;mo&gt;&amp;#xA0;&lt;/mo&gt;&lt;mo&gt;\\\\&lt;/mo&gt;&lt;mi&gt;log&lt;/mi&gt;&lt;mo&gt;&amp;#xA0;&lt;/mo&gt;&lt;mo&gt;\\\\&lt;/mo&gt;&lt;mi&gt;f&lt;/mi&gt;&lt;mi&gt;r&lt;/mi&gt;&lt;mi&gt;a&lt;/mi&gt;&lt;mi&gt;c&lt;/mi&gt;&lt;mo&gt;{&lt;/mo&gt;&lt;mi&gt;p&lt;/mi&gt;&lt;mo&gt;(&lt;/mo&gt;&lt;mi&gt;z&lt;/mi&gt;&lt;mo&gt;)&lt;/mo&gt;&lt;mo&gt;}&lt;/mo&gt;&lt;mo&gt;{&lt;/mo&gt;&lt;mi&gt;q&lt;/mi&gt;&lt;mi&gt;_&lt;/mi&gt;&lt;mo&gt;{&lt;/mo&gt;&lt;mo&gt;\\\\&lt;/mo&gt;&lt;mi&gt;p&lt;/mi&gt;&lt;mi&gt;h&lt;/mi&gt;&lt;mi&gt;i&lt;/mi&gt;&lt;mo&gt;}&lt;/mo&gt;&lt;mo&gt;(&lt;/mo&gt;&lt;mi&gt;z&lt;/mi&gt;&lt;mo&gt;|&lt;/mo&gt;&lt;mi&gt;x&lt;/mi&gt;&lt;mo&gt;)&lt;/mo&gt;&lt;mo&gt;}&lt;/mo&gt;&lt;mo&gt;&amp;#xA0;&lt;/mo&gt;&lt;mo&gt;\\\\&lt;/mo&gt;&lt;mi&gt;r&lt;/mi&gt;&lt;mi&gt;i&lt;/mi&gt;&lt;mi&gt;g&lt;/mi&gt;&lt;mi&gt;h&lt;/mi&gt;&lt;mi&gt;t&lt;/mi&gt;&lt;mo&gt;]&lt;/mo&gt;&lt;mo&gt;&amp;#xA0;&lt;/mo&gt;&lt;mo&gt;\\\\&lt;/mo&gt;&lt;mo&gt;\\\\&lt;/mo&gt;&lt;mo&gt;&amp;#xA0;&lt;/mo&gt;&lt;mo&gt;&amp;amp;&lt;/mo&gt;&lt;mo&gt;=&lt;/mo&gt;&lt;mo&gt;&amp;#xA0;&lt;/mo&gt;&lt;mo&gt;\\\\&lt;/mo&gt;&lt;mi&gt;u&lt;/mi&gt;&lt;mi&gt;n&lt;/mi&gt;&lt;mi&gt;d&lt;/mi&gt;&lt;mi&gt;e&lt;/mi&gt;&lt;mi&gt;r&lt;/mi&gt;&lt;mi&gt;b&lt;/mi&gt;&lt;mi&gt;r&lt;/mi&gt;&lt;mi&gt;a&lt;/mi&gt;&lt;mi&gt;c&lt;/mi&gt;&lt;mi&gt;e&lt;/mi&gt;&lt;mo&gt;{&lt;/mo&gt;&lt;mo&gt;\\\\&lt;/mo&gt;&lt;mi&gt;m&lt;/mi&gt;&lt;mi&gt;a&lt;/mi&gt;&lt;mi&gt;t&lt;/mi&gt;&lt;mi&gt;h&lt;/mi&gt;&lt;mi&gt;b&lt;/mi&gt;&lt;mi&gt;b&lt;/mi&gt;&lt;mo&gt;{&lt;/mo&gt;&lt;mi&gt;E&lt;/mi&gt;&lt;mo&gt;}&lt;/mo&gt;&lt;mi&gt;_&lt;/mi&gt;&lt;mo&gt;{&lt;/mo&gt;&lt;mi&gt;q&lt;/mi&gt;&lt;mi&gt;_&lt;/mi&gt;&lt;mo&gt;{&lt;/mo&gt;&lt;mo&gt;\\\\&lt;/mo&gt;&lt;mi&gt;p&lt;/mi&gt;&lt;mi&gt;h&lt;/mi&gt;&lt;mi&gt;i&lt;/mi&gt;&lt;mo&gt;}&lt;/mo&gt;&lt;mo&gt;(&lt;/mo&gt;&lt;mi&gt;z&lt;/mi&gt;&lt;mo&gt;|&lt;/mo&gt;&lt;mi&gt;x&lt;/mi&gt;&lt;mo&gt;)&lt;/mo&gt;&lt;mo&gt;}&lt;/mo&gt;&lt;mo&gt;&amp;#xA0;&lt;/mo&gt;&lt;mo&gt;[&lt;/mo&gt;&lt;mo&gt;\\\\&lt;/mo&gt;&lt;mi&gt;log&lt;/mi&gt;&lt;mo&gt;&amp;#xA0;&lt;/mo&gt;&lt;mi&gt;p&lt;/mi&gt;&lt;mi&gt;_&lt;/mi&gt;&lt;mo&gt;{&lt;/mo&gt;&lt;mo&gt;\\\\&lt;/mo&gt;&lt;mi&gt;t&lt;/mi&gt;&lt;mi&gt;h&lt;/mi&gt;&lt;mi&gt;e&lt;/mi&gt;&lt;mi&gt;t&lt;/mi&gt;&lt;mi&gt;a&lt;/mi&gt;&lt;mo&gt;}&lt;/mo&gt;&lt;mo&gt;(&lt;/mo&gt;&lt;mi&gt;x&lt;/mi&gt;&lt;mo&gt;|&lt;/mo&gt;&lt;mi&gt;z&lt;/mi&gt;&lt;mo&gt;)&lt;/mo&gt;&lt;mo&gt;]&lt;/mo&gt;&lt;mo&gt;}&lt;/mo&gt;&lt;mi&gt;_&lt;/mi&gt;&lt;mo&gt;{&lt;/mo&gt;&lt;mo&gt;\\\\&lt;/mo&gt;&lt;mi&gt;t&lt;/mi&gt;&lt;mi&gt;e&lt;/mi&gt;&lt;mi&gt;x&lt;/mi&gt;&lt;mi&gt;t&lt;/mi&gt;&lt;mo&gt;{&lt;/mo&gt;&lt;mi&gt;r&lt;/mi&gt;&lt;mi&gt;e&lt;/mi&gt;&lt;mi&gt;c&lt;/mi&gt;&lt;mi&gt;o&lt;/mi&gt;&lt;mi&gt;n&lt;/mi&gt;&lt;mi&gt;s&lt;/mi&gt;&lt;mi&gt;t&lt;/mi&gt;&lt;mi&gt;r&lt;/mi&gt;&lt;mi&gt;u&lt;/mi&gt;&lt;mi&gt;c&lt;/mi&gt;&lt;mi&gt;t&lt;/mi&gt;&lt;mi&gt;i&lt;/mi&gt;&lt;mi&gt;o&lt;/mi&gt;&lt;mi&gt;n&lt;/mi&gt;&lt;mo&gt;&amp;#xA0;&lt;/mo&gt;&lt;mi&gt;t&lt;/mi&gt;&lt;mi&gt;e&lt;/mi&gt;&lt;mi&gt;r&lt;/mi&gt;&lt;mi&gt;m&lt;/mi&gt;&lt;mo&gt;}&lt;/mo&gt;&lt;mo&gt;}&lt;/mo&gt;&lt;mo&gt;&amp;#xA0;&lt;/mo&gt;&lt;mo&gt;&amp;#xA0;&lt;/mo&gt;&lt;mo&gt;-&lt;/mo&gt;&lt;mo&gt;&amp;#xA0;&lt;/mo&gt;&lt;mo&gt;\\\\&lt;/mo&gt;&lt;mi&gt;u&lt;/mi&gt;&lt;mi&gt;n&lt;/mi&gt;&lt;mi&gt;d&lt;/mi&gt;&lt;mi&gt;e&lt;/mi&gt;&lt;mi&gt;r&lt;/mi&gt;&lt;mi&gt;b&lt;/mi&gt;&lt;mi&gt;r&lt;/mi&gt;&lt;mi&gt;a&lt;/mi&gt;&lt;mi&gt;c&lt;/mi&gt;&lt;mi&gt;e&lt;/mi&gt;&lt;mo&gt;{&lt;/mo&gt;&lt;mi&gt;D&lt;/mi&gt;&lt;mi&gt;_&lt;/mi&gt;&lt;mo&gt;{&lt;/mo&gt;&lt;mi&gt;K&lt;/mi&gt;&lt;mi&gt;L&lt;/mi&gt;&lt;mo&gt;}&lt;/mo&gt;&lt;mo&gt;(&lt;/mo&gt;&lt;mi&gt;q&lt;/mi&gt;&lt;mi&gt;_&lt;/mi&gt;&lt;mo&gt;{&lt;/mo&gt;&lt;mo&gt;\\\\&lt;/mo&gt;&lt;mi&gt;p&lt;/mi&gt;&lt;mi&gt;h&lt;/mi&gt;&lt;mi&gt;i&lt;/mi&gt;&lt;mo&gt;}&lt;/mo&gt;&lt;mo&gt;(&lt;/mo&gt;&lt;mi&gt;z&lt;/mi&gt;&lt;mo&gt;|&lt;/mo&gt;&lt;mi&gt;x&lt;/mi&gt;&lt;mo&gt;)&lt;/mo&gt;&lt;mo&gt;&amp;#xA0;&lt;/mo&gt;&lt;mo&gt;\\\\&lt;/mo&gt;&lt;mi&gt;p&lt;/mi&gt;&lt;mi&gt;a&lt;/mi&gt;&lt;mi&gt;r&lt;/mi&gt;&lt;mi&gt;a&lt;/mi&gt;&lt;mi&gt;l&lt;/mi&gt;&lt;mi&gt;l&lt;/mi&gt;&lt;mi&gt;e&lt;/mi&gt;&lt;mi&gt;l&lt;/mi&gt;&lt;mo&gt;&amp;#xA0;&lt;/mo&gt;&lt;mi&gt;p&lt;/mi&gt;&lt;mo&gt;(&lt;/mo&gt;&lt;mi&gt;z&lt;/mi&gt;&lt;mo&gt;)&lt;/mo&gt;&lt;mo&gt;)&lt;/mo&gt;&lt;mo&gt;}&lt;/mo&gt;&lt;mi&gt;_&lt;/mi&gt;&lt;mo&gt;{&lt;/mo&gt;&lt;mo&gt;\\\\&lt;/mo&gt;&lt;mi&gt;t&lt;/mi&gt;&lt;mi&gt;e&lt;/mi&gt;&lt;mi&gt;x&lt;/mi&gt;&lt;mi&gt;t&lt;/mi&gt;&lt;mo&gt;{&lt;/mo&gt;&lt;mi&gt;p&lt;/mi&gt;&lt;mi&gt;r&lt;/mi&gt;&lt;mi&gt;i&lt;/mi&gt;&lt;mi&gt;o&lt;/mi&gt;&lt;mi&gt;r&lt;/mi&gt;&lt;mo&gt;&amp;#xA0;&lt;/mo&gt;&lt;mi&gt;m&lt;/mi&gt;&lt;mi&gt;a&lt;/mi&gt;&lt;mi&gt;t&lt;/mi&gt;&lt;mi&gt;c&lt;/mi&gt;&lt;mi&gt;h&lt;/mi&gt;&lt;mi&gt;i&lt;/mi&gt;&lt;mi&gt;n&lt;/mi&gt;&lt;mi&gt;g&lt;/mi&gt;&lt;mo&gt;&amp;#xA0;&lt;/mo&gt;&lt;mi&gt;t&lt;/mi&gt;&lt;mi&gt;e&lt;/mi&gt;&lt;mi&gt;r&lt;/mi&gt;&lt;mi&gt;m&lt;/mi&gt;&lt;mo&gt;}&lt;/mo&gt;&lt;mo&gt;}&lt;/mo&gt;&lt;mo&gt;&amp;#xA0;&lt;/mo&gt;&lt;mo&gt;\\\\&lt;/mo&gt;&lt;mi&gt;e&lt;/mi&gt;&lt;mi&gt;n&lt;/mi&gt;&lt;mi&gt;d&lt;/mi&gt;&lt;mo&gt;{&lt;/mo&gt;&lt;mi&gt;a&lt;/mi&gt;&lt;mi&gt;l&lt;/mi&gt;&lt;mi&gt;i&lt;/mi&gt;&lt;mi&gt;g&lt;/mi&gt;&lt;mi&gt;n&lt;/mi&gt;&lt;mo&gt;}&lt;/mo&gt;&lt;/mstyle&gt;&lt;/math&gt;\&quot;,\&quot;base64Image\&quot;:\&quot;iVBORw0KGgoAAAANSUhEUgAADg0AAAARCAYAAABUiQ2aAAAACXBIWXMAAA7EAAAOxAGVKw4bAAAABGJhU0UAAAAMyZLetQAAG4JJREFUeNrtXQHEVkn3H68kSST7JUkkSZJYSVYSSVaSSJKstST5JPl8SbLWirWykuwnSZIVa33WSiKflbXWkiRrJbKSrESy/pLX8v7v8Z7rnXeamTMzd+Y+997n9+Oq532e596ZM+f85nfOc2euUuOFudWxpTreVwAAIKYBAAAAAACgeQAAAAAAAAAAAAAAGD5QWwAAAAAAAAAAAAAAAAAAoBRs9ceUmiTqmAAAjAtHdgLLq+Pz6rgzIGPvqo7J6tg/5k5Hznadxzdm3IfoE30bnxxYXB27C/dhTXVs7kFM0/deV8eZAm2bqI5tI/Sjkn1rA2346aj9F/yD8WvD5phToXnAOdA80DyIrXHUeW3FZmxfoDPB+eAC+Dx0KDip75w0au0HDsW8B04HwOmoLaC2gNwUnIHcFHBjX3XcqI69Dc4BDQONCL5H3o+8H3k/AAAANCfQ5pwEDTic+dlWf0ypSZZa61GihgZNBQwlBwHy6522uC0q4X9RHUss7x0vKMwWVMdv1TEn8ntHq+P76tiQSPhTRl9T2+HDoeq4q/wrQX12bwM/VccRx3u+cQ/xCd8Y/as6XvI4mMffbJcYO5b2mdRrNB1f3/jYfDbUVsuq43KCv//F142Ngw8Lx4otpkOxqTq+qY75avrHYB/IZo+q44CaXuUttY9E4H22W5ucndK3knGQilQ/zYlc/gv+GS7/5NQ3PpvrWMmC8XoDfqHC23+r46vquNZSYQeaB5oHnAPNA83TfqyFzi1t5sBNdV5sfIbE5ig0K3QmOL+POtNsb0r7oUOhQ8FJ3eUkmxbc2rL2g57qn57KUaMAp4PTwemoLaC2MLrfU5CbgjOQmw43NyXbrW94jpL3CXWJD6ARoRGR9yPvR96flveX4pZR83obXDdUlLj/tkuQfD5XTEBzdnN+0XGpOt4Y2usl8/bKQtf8ytB7l/nvr7S/1QtQnhpt2z/COQkasKwG7MK8aYOt/phSk2xSx8w9hqGaPKduH3f9NGRdEctR0FPd0zu9X8d2oTpOWP5+iwtOJbCVO74x8nuTDchlLxs2RzsknFXTPzL54LJ7CZzU/j+HReEax2d94x7iE9IYUUHhbXUs1P72XnV8nWjHkj7T5Bqp4yuNj8tnJVvNZRJY3EJhqQb92LKqYKzYYjo0UX7MQrB+7YuZy9yXmPZ9pMoVU32+FdK3NuMgFk38NDdy+C/4Z7j8k0vfSDY3+YiwqwG/fFsdFzV+eNBSPEHzQPOAc6B5oHnKxloM98Vyaa4cuKnOS4nPkNgchWaFzgTn91Fnmu2NbT90KHQoOKnbnGTTgm1rP+ipfuqpXS36BDgdnA5OR20BtQXkpuAM5KbITf2gG5VfZjhPyfuEusIH0IjQiMj7kfcj72+W95filtAxzMnpbXJdWzjZ8jVK3X87in6lxm+OmIDm7O78ooMWCtCmQ4v49TruCy3iW1/omv/kGNun/Y0W+//BPG3alRY2rh7xnAQNWF4Dtp0PhcBWf0ypSabWMUv5c8h45NTt466f2tIVbeuTVI6CnuqW3un9OjbaRfGhxTknVfMdIXxImQynEr9HuKhmisBN2yHhEzW9S50PNrvnxrzquMpBUmMPC0YXKbnGPdQnpDGiHS2uaK/rH+FWJNqxpM80uUbq+PrGx+ezkq2I6M8n9i9VvBKZ/VAwVlwxLYF2Tvs5ImakH7lt7TukyhVTfb7l65saQRykCJLzqhvI4b/gn+HyTy5947O5jY8IH6pmiwb/x8nwueo43VI8QfNA84BzoHmgecrEWiz3pXBprhy4qc5Lic+Q2ByFZoXOBOf3UWea7Y1tP3QodCg4qducZNOCbWs/6Kl+6qmUGsVcHh9wOjgdnI7aAmoLyE3BGchNkZvOBt0gtK7BdYjXbjRsaxv3CXWBD6ARoRGR9yPvR97fLO8vxS2hY6gKjF8bXFcaTWwVqkNc11jQ0X7lguTzOWICmrO784uuuf4ydJji/IL02f1CWusbPn8NWizxWXXMt3z2uZreYGLUcxI0YHkN2FY+FANb/TGlJplaxyzlzyHjkVO3Qz/1Q5PF2jiVo6CnRsN7Lr0ziHVsj9TslY/knPUjHG+zSDtuSQzpUZm0g9VZyzmPVceffO5VhkjapmYee0jF2Jt8ftrN8WePgPIZm757iSfa2yyO9Dbf53652iG1O6adoeRu2p2uTbtR0COjaSewHzXnJhu/tlzT1W/q30s188jpb/nz5znwF/Hn7weOe4hPSGP0Pr+/WWv76RFMkjpot43fuG9bOdBzXUMf36Vqeme3h3xNGoM3Fhv6xsflsyG2emz4v44zavZjzJ+r2Y8/NcUrtf8XbfL4F39mniVRopXxyzOMsRkrtpiWuGmB0c8pCyfYYkb6kdvWPrOYSgV6elz8UbYbCUT9sfSL2D+OMrdM8fgfCLye1DcC7ZRxqjo+5de31MxuMxJ/Km7vHfbbg4FxEOr3IX4a6nchkHw+l/+Cf4bJP65YitUVPpu7+KjmuNQfaw7y+ehH8S1sp+P8t3NqZlftEoDmgeYB50DzQPPkjbUU7vP5jut8ITZrGpshsWbGZy49l1uzQmeC84esM8322uYs6FDoUHBSfznJpgXb1H7QU/3UU20uGgSng9PB6agtoLaA3BScgdx0SLnpBLfniPa3J2rm6SEh96YsZr78k9+7YokzF8+7xtmnYUpyo3TvUSgfQCNCI4Lvkfcj728n7y/JLSFj6Js7XLZa6DmXrz2++S9kDvPNf0vZ//5kbaIidMDO6nhWHd9xzNls5Wq7pENcbbddw8WrTfqmAnLPFJ2TohFCfb4LiwahOctqTsIOfn+n5b1r/N7SzFqrXmD5BccazV9rHZ/9gM+1O+CaTeYkaMBuaMAmtvLFUpMYtNUfY2uSvu90uYaWU7f3XT+FjE9s7cmlKySdplquFfjmoRiOCtVLvprckPWUqxbo6ksuvSPN2b1Zx3aGO1vjCif7pzno1xpJ4AkWkLRicz47tw4qCPzKBLiEjXST31vCQuaQRpZTHMgn+Hx/O0jVZexNLD4+5YBaxa+3a4adVLN3VzDbIbU7tJ0xjmvaXbEt9zDpLuTXu3iALxi2lvo9T737ONOHLPxPsZO/DRx3ySekMSJ8puQf4nJOklJ7DnECvZV95HtOpnNdwxzftexzJ3g8V/N4qcDxsflsiK0Wchu3Od7/SM3sPnfAQkC2HS/2su2IZNd7kpFXyv6DaNNYscV0CDcR7nGs22CLmZAfuc326cXUBUzgqw3yfs5jo1gMHNcKq9S3jyO5Q+rbJp4g9rKdSAx/GcAjisfwEnPjcvXuY3d9cRDi9yF+GuN3EiSfz+G/4J/h8o8rlmJ1hWRzGx/5CvMS9rPgf8LiWB/bm57vbbfM3bZjCzQPNA84B5oHmidI8+SMtVjuk3zHPF+IzXLEZkismfGZS8/l1qzQmeD8IetMs70ujoYOhQ4FJ/WTk2xasG3tBz3VPz3V9qJBcDo4HZyO2gJqC8hNwRnITYeSm27h79U+US8EW2z4v+velLXsJ1eYi+imtKdq9s2NPp53jbNPw5TixpD5KIYPoBGhEcH3yPuR95fP+0tyS8gYSnOHy1Yu/SHdk2qb/0La4Zv/dnE/yQfXcX6iAnUAgZ5Us4L97qrHP21tl3SIr+3mNWy82rRvIblnis6J1QgxPt+VRYPQnOU0p1IzCwEmLO9dM2ydS2vt5/cph/lFOBeN/f852pd7ToIGHL0GTLWVFEupMWirP6bUJF3f6XoNLaduH4J+CvHD0NqTT1f45nwbStcKfPNQDEeF6CWpJjdkPWWrA/n6kkPvhOQMvVnHtoKT/Zr8qKH6Y4ppx4LX/P/NamanBwKtfv3CON8zrXAwnztVYwO/ro22jZ2pJsuNDvGy3PH3xdz2D7W/reL2Tmik8bPxPbMdUrtD20nYHSDSbHZfzY5a7/awg9u9igXWlDaIIf0m0fjIcLC/uUhDY0q7S/xPe9837r73pDGq8buaXm2sFzTneOwTakcXfO1ZyeOt7+7xK4uAXNcwx/cATwILtc9MRoyPzWdDbFX/mLFI6MtmZV9lbxOvtZiSdgih9l/MMMamLW0xHcJNc9jGGz2J1qOA4qnUPr2YepB9xGa/g1p8ndLev63cP1bbrhfStwm+zjEez4lAHtlnJHULLAVOXxxIfh/jp6F+FwqXz+fwX/DPcPnHFkspukKyuY2PfIV5H45wgabmpCkW9Iq5Z2ULxUloHmgecA40DzRP/liL5T7Jd/TzhdgsZ2xKsfaXgxOa6rkSmhU6E5w/VJ1pttfG0dCh0KHgpP5ykk0Ltq39oKf6p6faXjQITgeng9NRW0BtAbkpOAO56VBy0w38ugaN5QPtte/elEX83U+0z9NNXw8jeN41zj4NU4IbQ+ajWD6ARoRGBN8j70feXz7vL8kt0hiGzB0uW7n0h689rjlTaodv/tvOfKlfI/YeVbqR+azWflv/fLrOp0N8bTevYfJqjr5JuWeqzonRCLE+3zQmXnKsuY7n0Jwj15wTPE6umsdvyr2gMJUPFfvkE/Yx6SmCzwy7qkSfleYkaMBuaMAUW4XEUmoM2uqPKTVJ23ea6Mq2amg5dfsQ9JM0PqG1J0lXuM5jQ+lagW8eiuWoEL3kq8kNXU+Z/i71panekXy+l+vY7qrpRydvVO8+JvWwml79SrjD4oIciFaJbrKc6xGLAurIt1x8qHHCKGJ9yQ2b0F5/YzHoDYfoOafefTwtteuq9vqs5TNmO6R2h7RTxwWjOCLZvW4TCfO5/PorbRI5zcF0KqLf19XsVdP7mYiXaJ8/ozmPa9wln5DGqCaKKSOwVgTYJ9SOKsJn6oKY/uj1ddzHxRmvYY7vdTV7dfNyLuqGjI/LZ0NstY1tv8Tz3aXG2EjileLglZp5XL0LxBdfZxpj3Za2mA7hpm3KvYrdFjOu4qnUPr2Yet5STFX8ty+1z+hJ+U8B8aFfL6RvW/ma6yP584F6d5eImDiQ/D7GT0P9LgQ+n2/qv+CfYfOPLZZSdIVkcxsf+QrzLtBjwN8anPgjC2US7SdVe4DmgeYB50DzQPPkj7UvI2JL8h39fCE2yxmbUqzZ4jOXnsutWaEzwflD1pkmJ5uvoUOhQ8FJ/eUklxZsU/tBT/VPT4XMHbmezgNOB6eD01FbQG0BuSk4A7npkHLTf6rpHcwJ9U2357XP+u5NOafe3VHd3GVd4nnbOEsapgQ3hsxHsXwAjQiNCL5H3o+8v528vxS3SGMYMne4bGXTH1J7XNpIaodv/runZm8uskXNfmpOyD2qdU7zqad/rrZLOsTXdvMaJq/m6Jt0zRSdE6sRUnw+NSYUx650QHOOVnPWCyF2e+qfpzLzIT0VihYLfKHN5S8cc8VGJS8qzDUnQQN2RwPG2iokllJj0FZ/TKlJ2r7TlxpazjpN3/WTND6htSdJV7jOY0PpWoFvHorlqBC95KvJjYOe0v1d6ktTvSP5fC/XsR3mL9NOVDcNQvxDzeyw9lbJOyJsZPJ4zY3Sd7aic39sBMoho8O2CXGlsu/G84KLvTWW8Dn2sHCqHWKHITbNdkjtDm2n4ms9DCTzw9qg/ciOUqN+hLNix9Afkyv1e4L78YFms2uG8P+B31fCuEs+IY1RHQAkDm0r9o9nsKOK8BnF41yT1hz2kZ8yX8Mc36dq9mOOT6rZq5l94+Py2RBbzWPf2e54fy6Tj4oQr8eYAK8K9nnmaXOTWLHFdAg3ka/d9hTYzJjxFU997dOLqQfY/kuNz08aHHKJCfoT5f9R2XY9qW/1pHMrgT8nG8aB5PehfhrjdxIkn8/hv+Cf4fLPWUchIVZX+Gzu4iNC7KLBerep9UYi9oJ5c6Hw/W38Oen4AJoHmgecA80DzROkeXLFWiz3Sb5jni/EZrliMyTWzPjMpedya1boTHD+0HWmycmHPYVI6FDoUHBSvzjJpQXb1H7QU/3TU20/aRCcDk4Hp6O2gNoCclNwBnLToeSm3zF/1Dan17vUzA1kvntT6EYz/YbcFWzPnRE8bxtnScOU4MaQ+SiWD6ARoRHB98j7kfeXz/tLcos0hiFzh81WPv3ha49LG0ntmBTe0797yxh7nw6gti7j/9ON8288/XO1XdIhkxF5oMmrTfoWes0UnROrEWJ9vmlM5AQ0ZxnNeYHjzXyP7PJcyYs1Uq5ZPyV9A7+mJw49dvj3OUf7lOH3OeYkaMBuaMAUW4XEUmoM2uqPKTVJ23ea6Mq2ami56zR910/S+ITWniRd4TqPaqgDUmoFvnkolqNC9JKvJjcOekrnPakvTfWO5PO9XMe2gIXDbQ76CU7+6scb68G8TyuoHrMUCX5W7h0uaHDWqukVnUu5qDXfCPLVFoNPsDMtsJxvNb9/gNv6JydIuiika+11tENqd0w7FRdD/hvouLXd/8HXqAXwOoPw3jJpUMK3KqDf9Dla5fs+H4oFqt5euu5mdvKbnnG/KfiENEaE+0wOE9pku4XPe8Vhmxg7qsj2vGX/pb5/ykR2MvM19PFdYwjzZWyPZdpnfePj8tlQW933kMNxYcKoxetiTkJ2czv2cNK2RM1+rKppZ98q/pRYWeCI6RBu+lbN3mVJhy1mfMVTX/s+0gpn8zhh00XPB0zYdQJ1hiexxXwsirye1DfFE8ChBP78XfM58uOjlknPFQfLA/xe8tMYvzutFTt8kHw+h/+Cf4bLP7ZYitUVks1dfOQrzLuwnv1ET+jWcTGQznOPxeaiwCS4CaB5oHnAOdA80Dz5Ym1HJPdJvmP6RYjNmsZmTKyZBfVcei6XZoXOBOePi840Odl8DR0KHQpO6i8nubRgW9oPeqqfemoUiwbB6eB0cDpqC6gtIDcFZyA37XtuSv/SzT+0YJFuAHqPX5Mttiv53pR67MnndzEvvuXv7Qnkeds4SxqmBDeGzEcxfACNCI0Ivkfej7y/nby/JLdIY+gaI8lWPv3ha49LG0lzmG/+e8A2Jz+hJ7Mc1L4n6YCdHM90rk1q5mk7tv652u7TIb62265h8mqTvoXmnik6Z36kRoj1+aYxAc3Zbc05l693lz8zwX5/hnnmo0J8eJf7rnP5x8r+FCfq469GDWI12/pkZt0DDdgNDZhiq5BYSo1BW/0xpSZp+05TXdlGDS13nabP+ilkfEJrTz5d4TuPaqgDUmoFvnkohqNC9ZKvJjcOekrXO76+5NA7ks/3dh3bDZ7I77Ex71hIbC9PZq94cBdZjPIHv39RvftY1ydaUZYa9ZPl/QuO9tmM/Tkb7i4HkeLChb5S9bF6dzeHJ+rdFdGudse2M5bcye7/4XPWOGRc8xn3Y2dgv3fwGB7VROCkMcE91YJ6rWfc1wo+IY3RD/x317GtYELlmiTPs/2ucWD+zf3MeQ19fC/z+E4w6T4xCFUaH5vPxtjqiKNQfJz7/gvH8lwmLZt43ck+sE8rEvp2StnIBKYyCqEbXHS0xbTETYqJ2LeKXY8ZqXjqat/nHCeT3KY5TNjfcRJ+hAur+sryY2zLNzweU8xHSwPtIfWt9vFFCfy5g9tGhYOzyr0i3xYHBwS/D/HTUL+by22cchRgY3w+l/+Cf4bHP/9W7h08Y3SFZHMXH/kK8z4cZXvRzhi3WdzOZb/7kdtyj9tVGtA80DzgHGgeaJ48sXY+kvsk3zH9IsRmTWMzJtb0H7tz6rlcmhU6E5w/TjpT52Tba+hQ6FBwUj85yacF29B+0FP91FOjWDQITgeng9NRW0BtAbkpOAO5ad9z08PcHhrD5Zp9vtDGzndvyqfcZrohrd6R/AXzTgjPu3jOp2FKcWPIfBTDB9CI0Ijge+T9yPvbyftLcotvDH1jJNnKpz9c7Vnm0UbSHOab/7bye7+rmSezqEAdsI/bSu26r+kXs3++tvt0iK/tNhuavNqkb6G5Z4rO2RupEWJ9vkuLBqE582rOedxeXXe9YX49rcI2Mkrhw8fa9V7x3HVIm2+n+DNz2Pd8OnFNRt0DDdgdDZhiKymWmsSgrf6YUpN8rOQnd3axhlaiTtNX/SSNz7KI2pNPV/jOoxrqgNhagW8eiuWoEL0krdMaFz1V6x1fX3LoHcnnh7COLQkfqplVkBv5gr9lPL9EeF1pd9cSgTaRc4zamCRr4npc+BrXq+N7JhMilz2Z7S7ZaoJFiVmcW8jHef7+EibuHKDEYF2HYmUZTwwTkd+L+ZE7BVRUvWT5+wbl3zEjR99Kx36s37v8NAZnBTuE+nwO/wX/jC//lNRDKTfkAdA84BxoHmiebmmeUeW9JZEamynIqedyalboTHA+dCYAHQpO6jMn5daCsdoPeqqfeip10eBbUDk4HZyO2gJqC8V+T0FuCs5AbgpAN6Gv0Ijge+T9yPtL5/1tcQvmmXexneNvHqRBp+J3nO8Vhg7r5zVzzUnQgKPTgKOwVVfQxRpaW3WaPuincfHDUaH0Oi3oqdHEYC/XsdkSxSsZzz+ZOBm23W5aefrNmBJSzjGy2fGtcKS0h3Zl+6rwNZ6q8B8sS/kciR5alex6nDLtnPA60yRNhLO7I7FSjw2tKL+Y8P3LLGRK4QyL0sWGID3G/5bsW+nYT/F7yU99IN/dHvF5l8/n8l/wz/jyT0k9tEvhB3NoHmgecA40T980T4lY6xpyxGYKmuq5UpoVOhOcD50JQIeCk/rGSbm1YKz2g57qp57C3AFOB6ejtoDaQnu1BeSm4AzkpgB0U/80PjQi+B55P/L+oeb9bXEL5hmgL/E7zvcKQ4f1c07LNSdBA45OA47CVl1B12poTXT7EPXTuPjhqFB6nRb01Ghyhl6uY7vD5Ekrs+fx/89kPP9hJu41HW43rfa8paZ3TxpH5BqjXHb0tYcEwHYO4nr8S/SZdi2dUnl2g2pqK9ptaF9hH6DH6W7sUKy84X4/qI4VieNLO0HQY5O3FGjfe3x+Iv2X3E56XO3CFvpWMvab+H0bftqG/4J/xpd/SuihldWxnwXdVeQ/0DzgHHAONM8gNE/bea9CbGblrdi+QGeC86EzAehQcFKXOSm3FozRftBT/fMxzB3gdHA6aguoLXSntoDcFJyB3BSAbkJfoRHB98j7kfe3mfe3wS2YZ4A+xe+43ysMHda/a+aYk6ABR6sBR2GrrqBrNbS26zRd10/j4oejROl1WtBTo4nBXq5jox2EvuaiwKvq+KwnQdTXdgPNx32LdpSYqOaq6d00sCPR6EBFLCpS7kbfWgP8HvyD8YWuAMA5AHQBNA/QdQx1/MD50JkAAE4CMB8DAABOB1BbQG0BnAEgNwUAAHwPQOsAAAAAAAANCL2FfgIYn2HxL2pyGFcAADoI2lVjgXYAAPwewDgAAADOAQD4PYDxg+0AAADASQDGDwAAcAIAwO9hOwAAAAB8j/EDAAAAAACAhoCt0E+MDwAARfD/vtx6Y+E9U80AABStdEVYdE1hdGhNTAA8bWF0aCB4bWxucz0iaHR0cDovL3d3dy53My5vcmcvMTk5OC9NYXRoL01hdGhNTCI+PG1zdHlsZSBtYXRoc2l6ZT0iMTZweCI+PG1vPlw8L21vPjxtaT5iPC9taT48bWk+ZTwvbWk+PG1pPmc8L21pPjxtaT5pPC9taT48bWk+bjwvbWk+PG1vPns8L21vPjxtaT5hPC9taT48bWk+bDwvbWk+PG1pPmk8L21pPjxtaT5nPC9taT48bWk+bjwvbWk+PG1vPn08L21vPjxtbz4mI3hBMDs8L21vPjxtbz5cPC9tbz48bWk+bTwvbWk+PG1pPmE8L21pPjxtaT50PC9taT48bWk+aDwvbWk+PG1pPmI8L21pPjxtaT5iPC9taT48bW8+ezwvbW8+PG1pPkU8L21pPjxtbz59PC9tbz48bWk+XzwvbWk+PG1vPns8L21vPjxtaT5xPC9taT48bWk+XzwvbWk+PG1vPns8L21vPjxtbz5cPC9tbz48bWk+cDwvbWk+PG1pPmg8L21pPjxtaT5pPC9taT48bW8+fTwvbW8+PG1vPig8L21vPjxtaT56PC9taT48bW8+fDwvbW8+PG1pPng8L21pPjxtbz4pPC9tbz48bW8+fTwvbW8+PG1vPiYjeEEwOzwvbW8+PG1vPlw8L21vPjxtaT5sPC9taT48bWk+ZTwvbWk+PG1pPmY8L21pPjxtaT50PC9taT48bW8+WzwvbW8+PG1vPiYjeEEwOzwvbW8+PG1vPlw8L21vPjxtaT5sb2c8L21pPjxtbz4mI3hBMDs8L21vPjxtbz5cPC9tbz48bWk+ZjwvbWk+PG1pPnI8L21pPjxtaT5hPC9taT48bWk+YzwvbWk+PG1vPns8L21vPjxtaT5wPC9taT48bW8+KDwvbW8+PG1pPng8L21pPjxtbz4sPC9tbz48bW8+JiN4QTA7PC9tbz48bWk+ejwvbWk+PG1vPik8L21vPjxtbz59PC9tbz48bW8+ezwvbW8+PG1pPnE8L21pPjxtaT5fPC9taT48bW8+ezwvbW8+PG1vPlw8L21vPjxtaT5wPC9taT48bWk+aDwvbWk+PG1pPmk8L21pPjxtbz59PC9tbz48bW8+KDwvbW8+PG1pPno8L21pPjxtbz58PC9tbz48bWk+eDwvbWk+PG1vPik8L21vPjxtbz59PC9tbz48bW8+JiN4QTA7PC9tbz48bW8+XDwvbW8+PG1pPnI8L21pPjxtaT5pPC9taT48bWk+ZzwvbWk+PG1pPmg8L21pPjxtaT50PC9taT48bW8+XTwvbW8+PG1vPiYjeEEwOzwvbW8+PG1vPiYjeEEwOzwvbW8+PG1vPiZhbXA7PC9tbz48bW8+PTwvbW8+PG1vPiYjeEEwOzwvbW8+PG1vPlw8L21vPjxtaT5tPC9taT48bWk+YTwvbWk+PG1pPnQ8L21pPjxtaT5oPC9taT48bWk+YjwvbWk+PG1pPmI8L21pPjxtbz57PC9tbz48bWk+RTwvbWk+PG1vPn08L21vPjxtaT5fPC9taT48bW8+ezwvbW8+PG1pPnE8L21pPjxtaT5fPC9taT48bW8+ezwvbW8+PG1vPlw8L21vPjxtaT5wPC9taT48bWk+aDwvbWk+PG1pPmk8L21pPjxtbz59PC9tbz48bW8+KDwvbW8+PG1pPno8L21pPjxtbz58PC9tbz48bWk+eDwvbWk+PG1vPik8L21vPjxtbz59PC9tbz48bW8+JiN4QTA7PC9tbz48bW8+XDwvbW8+PG1pPmw8L21pPjxtaT5lPC9taT48bWk+ZjwvbWk+PG1pPnQ8L21pPjxtbz5bPC9tbz48bW8+JiN4QTA7PC9tbz48bW8+XDwvbW8+PG1pPmxvZzwvbWk+PG1vPiYjeEEwOzwvbW8+PG1vPlw8L21vPjxtaT5mPC9taT48bWk+cjwvbWk+PG1pPmE8L21pPjxtaT5jPC9taT48bW8+ezwvbW8+PG1pPnA8L21pPjxtaT5fPC9taT48bW8+ezwvbW8+PG1vPlw8L21vPjxtaT50PC9taT48bWk+aDwvbWk+PG1pPmU8L21pPjxtaT50PC9taT48bWk+YTwvbWk+PG1vPn08L21vPjxtbz4oPC9tbz48bWk+eDwvbWk+PG1vPnw8L21vPjxtaT56PC9taT48bW8+KTwvbW8+PG1vPiYjeEEwOzwvbW8+PG1pPnA8L21pPjxtbz4oPC9tbz48bWk+ejwvbWk+PG1vPik8L21vPjxtbz59PC9tbz48bW8+ezwvbW8+PG1pPnE8L21pPjxtaT5fPC9taT48bW8+ezwvbW8+PG1vPlw8L21vPjxtaT5wPC9taT48bWk+aDwvbWk+PG1pPmk8L21pPjxtbz59PC9tbz48bW8+KDwvbW8+PG1pPno8L21pPjxtbz58PC9tbz48bWk+eDwvbWk+PG1vPik8L21vPjxtbz59PC9tbz48bW8+JiN4QTA7PC9tbz48bW8+XDwvbW8+PG1pPnI8L21pPjxtaT5pPC9taT48bWk+ZzwvbWk+PG1pPmg8L21pPjxtaT50PC9taT48bW8+XTwvbW8+PG1vPiYjeEEwOzwvbW8+PG1vPlw8L21vPjxtbz5cPC9tbz48bW8+JiN4QTA7PC9tbz48bW8+JmFtcDs8L21vPjxtbz49PC9tbz48bW8+JiN4QTA7PC9tbz48bW8+XDwvbW8+PG1pPm08L21pPjxtaT5hPC9taT48bWk+dDwvbWk+PG1pPmg8L21pPjxtaT5iPC9taT48bWk+YjwvbWk+PG1vPns8L21vPjxtaT5FPC9taT48bW8+fTwvbW8+PG1pPl88L21pPjxtbz57PC9tbz48bWk+cTwvbWk+PG1pPl88L21pPjxtbz57PC9tbz48bW8+XDwvbW8+PG1pPnA8L21pPjxtaT5oPC9taT48bWk+aTwvbWk+PG1vPn08L21vPjxtbz4oPC9tbz48bWk+ejwvbWk+PG1vPnw8L21vPjxtaT54PC9taT48bW8+KTwvbW8+PG1vPn08L21vPjxtbz4mI3hBMDs8L21vPjxtbz5bPC9tbz48bW8+XDwvbW8+PG1pPmxvZzwvbWk+PG1vPiYjeEEwOzwvbW8+PG1pPnA8L21pPjxtaT5fPC9taT48bW8+ezwvbW8+PG1vPlw8L21vPjxtaT50PC9taT48bWk+aDwvbWk+PG1pPmU8L21pPjxtaT50PC9taT48bWk+YTwvbWk+PG1vPn08L21vPjxtbz4oPC9tbz48bWk+eDwvbWk+PG1vPnw8L21vPjxtaT56PC9taT48bW8+KTwvbW8+PG1vPl08L21vPjxtbz4mI3hBMDs8L21vPjxtbz4rPC9tbz48bW8+JiN4QTA7PC9tbz48bW8+XDwvbW8+PG1pPm08L21pPjxtaT5hPC9taT48bWk+dDwvbWk+PG1pPmg8L21pPjxtaT5iPC9taT48bWk+YjwvbWk+PG1vPns8L21vPjxtaT5FPC9taT48bW8+fTwvbW8+PG1pPl88L21pPjxtbz57PC9tbz48bWk+cTwvbWk+PG1pPl88L21pPjxtbz57PC9tbz48bW8+XDwvbW8+PG1pPnA8L21pPjxtaT5oPC9taT48bWk+aTwvbWk+PG1vPn08L21vPjxtbz4oPC9tbz48bWk+ejwvbWk+PG1vPnw8L21vPjxtaT54PC9taT48bW8+KTwvbW8+PG1vPn08L21vPjxtbz4mI3hBMDs8L21vPjxtbz5cPC9tbz48bWk+bDwvbWk+PG1pPmU8L21pPjxtaT5mPC9taT48bWk+dDwvbWk+PG1vPls8L21vPjxtbz4mI3hBMDs8L21vPjxtbz5cPC9tbz48bWk+bG9nPC9taT48bW8+JiN4QTA7PC9tbz48bW8+XDwvbW8+PG1pPmY8L21pPjxtaT5yPC9taT48bWk+YTwvbWk+PG1pPmM8L21pPjxtbz57PC9tbz48bWk+cDwvbWk+PG1vPig8L21vPjxtaT56PC9taT48bW8+KTwvbW8+PG1vPn08L21vPjxtbz57PC9tbz48bWk+cTwvbWk+PG1pPl88L21pPjxtbz57PC9tbz48bW8+XDwvbW8+PG1pPnA8L21pPjxtaT5oPC9taT48bWk+aTwvbWk+PG1vPn08L21vPjxtbz4oPC9tbz48bWk+ejwvbWk+PG1vPnw8L21vPjxtaT54PC9taT48bW8+KTwvbW8+PG1vPn08L21vPjxtbz4mI3hBMDs8L21vPjxtbz5cPC9tbz48bWk+cjwvbWk+PG1pPmk8L21pPjxtaT5nPC9taT48bWk+aDwvbWk+PG1pPnQ8L21pPjxtbz5dPC9tbz48bW8+JiN4QTA7PC9tbz48bW8+XDwvbW8+PG1vPlw8L21vPjxtbz4mI3hBMDs8L21vPjxtbz4mYW1wOzwvbW8+PG1vPj08L21vPjxtbz4mI3hBMDs8L21vPjxtbz5cPC9tbz48bWk+dTwvbWk+PG1pPm48L21pPjxtaT5kPC9taT48bWk+ZTwvbWk+PG1pPnI8L21pPjxtaT5iPC9taT48bWk+cjwvbWk+PG1pPmE8L21pPjxtaT5jPC9taT48bWk+ZTwvbWk+PG1vPns8L21vPjxtbz5cPC9tbz48bWk+bTwvbWk+PG1pPmE8L21pPjxtaT50PC9taT48bWk+aDwvbWk+PG1pPmI8L21pPjxtaT5iPC9taT48bW8+ezwvbW8+PG1pPkU8L21pPjxtbz59PC9tbz48bWk+XzwvbWk+PG1vPns8L21vPjxtaT5xPC9taT48bWk+XzwvbWk+PG1vPns8L21vPjxtbz5cPC9tbz48bWk+cDwvbWk+PG1pPmg8L21pPjxtaT5pPC9taT48bW8+fTwvbW8+PG1vPig8L21vPjxtaT56PC9taT48bW8+fDwvbW8+PG1pPng8L21pPjxtbz4pPC9tbz48bW8+fTwvbW8+PG1vPiYjeEEwOzwvbW8+PG1vPls8L21vPjxtbz5cPC9tbz48bWk+bG9nPC9taT48bW8+JiN4QTA7PC9tbz48bWk+cDwvbWk+PG1pPl88L21pPjxtbz57PC9tbz48bW8+XDwvbW8+PG1pPnQ8L21pPjxtaT5oPC9taT48bWk+ZTwvbWk+PG1pPnQ8L21pPjxtaT5hPC9taT48bW8+fTwvbW8+PG1vPig8L21vPjxtaT54PC9taT48bW8+fDwvbW8+PG1pPno8L21pPjxtbz4pPC9tbz48bW8+XTwvbW8+PG1vPn08L21vPjxtaT5fPC9taT48bW8+ezwvbW8+PG1vPlw8L21vPjxtaT50PC9taT48bWk+ZTwvbWk+PG1pPng8L21pPjxtaT50PC9taT48bW8+ezwvbW8+PG1pPnI8L21pPjxtaT5lPC9taT48bWk+YzwvbWk+PG1pPm88L21pPjxtaT5uPC9taT48bWk+czwvbWk+PG1pPnQ8L21pPjxtaT5yPC9taT48bWk+dTwvbWk+PG1pPmM8L21pPjxtaT50PC9taT48bWk+aTwvbWk+PG1pPm88L21pPjxtaT5uPC9taT48bW8+JiN4QTA7PC9tbz48bWk+dDwvbWk+PG1pPmU8L21pPjxtaT5yPC9taT48bWk+bTwvbWk+PG1vPn08L21vPjxtbz59PC9tbz48bW8+JiN4QTA7PC9tbz48bW8+JiN4QTA7PC9tbz48bW8+LTwvbW8+PG1vPiYjeEEwOzwvbW8+PG1vPlw8L21vPjxtaT51PC9taT48bWk+bjwvbWk+PG1pPmQ8L21pPjxtaT5lPC9taT48bWk+cjwvbWk+PG1pPmI8L21pPjxtaT5yPC9taT48bWk+YTwvbWk+PG1pPmM8L21pPjxtaT5lPC9taT48bW8+ezwvbW8+PG1pPkQ8L21pPjxtaT5fPC9taT48bW8+ezwvbW8+PG1pPks8L21pPjxtaT5MPC9taT48bW8+fTwvbW8+PG1vPig8L21vPjxtaT5xPC9taT48bWk+XzwvbWk+PG1vPns8L21vPjxtbz5cPC9tbz48bWk+cDwvbWk+PG1pPmg8L21pPjxtaT5pPC9taT48bW8+fTwvbW8+PG1vPig8L21vPjxtaT56PC9taT48bW8+fDwvbW8+PG1pPng8L21pPjxtbz4pPC9tbz48bW8+JiN4QTA7PC9tbz48bW8+XDwvbW8+PG1pPnA8L21pPjxtaT5hPC9taT48bWk+cjwvbWk+PG1pPmE8L21pPjxtaT5sPC9taT48bWk+bDwvbWk+PG1pPmU8L21pPjxtaT5sPC9taT48bW8+JiN4QTA7PC9tbz48bWk+cDwvbWk+PG1vPig8L21vPjxtaT56PC9taT48bW8+KTwvbW8+PG1vPik8L21vPjxtbz59PC9tbz48bWk+XzwvbWk+PG1vPns8L21vPjxtbz5cPC9tbz48bWk+dDwvbWk+PG1pPmU8L21pPjxtaT54PC9taT48bWk+dDwvbWk+PG1vPns8L21vPjxtaT5wPC9taT48bWk+cjwvbWk+PG1pPmk8L21pPjxtaT5vPC9taT48bWk+cjwvbWk+PG1vPiYjeEEwOzwvbW8+PG1pPm08L21pPjxtaT5hPC9taT48bWk+dDwvbWk+PG1pPmM8L21pPjxtaT5oPC9taT48bWk+aTwvbWk+PG1pPm48L21pPjxtaT5nPC9taT48bW8+JiN4QTA7PC9tbz48bWk+dDwvbWk+PG1pPmU8L21pPjxtaT5yPC9taT48bWk+bTwvbWk+PG1vPn08L21vPjxtbz59PC9tbz48bW8+JiN4QTA7PC9tbz48bW8+XDwvbW8+PG1pPmU8L21pPjxtaT5uPC9taT48bWk+ZDwvbWk+PG1vPns8L21vPjxtaT5hPC9taT48bWk+bDwvbWk+PG1pPmk8L21pPjxtaT5nPC9taT48bWk+bjwvbWk+PG1vPn08L21vPjwvbXN0eWxlPjwvbWF0aD66QPWpAAAAAElFTkSuQmCC\&quot;,\&quot;slideId\&quot;:259,\&quot;accessibleText\&quot;:\&quot;相对补(属于A但不属于B的) b e g i n 左花括号 a l i g n 右花括号 空格 相对补(属于A但不属于B的) m a t h b b 左花括号 E 右花括号 _ 左花括号 q _ 左花括号 相对补(属于A但不属于B的) p h i 右花括号 左括号 z 竖线 x 右括号 右花括号 空格 相对补(属于A但不属于B的) l e f t 左方括号 空格 相对补(属于A但不属于B的) log 空格 相对补(属于A但不属于B的) f r a c 左花括号 p 左括号 x 逗号 空格 z 右括号 右花括号 左花括号 q _ 左花括号 相对补(属于A但不属于B的) p h i 右花括号 左括号 z 竖线 x 右括号 右花括号 空格 相对补(属于A但不属于B的) r i g h t 右方括号 空格 空格 &amp; 等于 空格 相对补(属于A但不属于B的) m a t h b b 左花括号 E 右花括号 _ 左花括号 q _ 左花括号 相对补(属于A但不属于B的) p h i 右花括号 左括号 z 竖线 x 右括号 右花括号 空格 相对补(属于A但不属于B的) l e f t 左方括号 空格 相对补(属于A但不属于B的) log 空格 相对补(属于A但不属于B的) f r a c 左花括号 p _ 左花括号 相对补(属于A但不属于B的) t h e t a 右花括号 左括号 x 竖线 z 右括号 空格 p 左括号 z 右括号 右花括号 左花括号 q _ 左花括号 相对补(属于A但不属于B的) p h i 右花括号 左括号 z 竖线 x 右括号 右花括号 空格 相对补(属于A但不属于B的) r i g h t 右方括号 空格 相对补(属于A但不属于B的) 相对补(属于A但不属于B的) 空格 &amp; 等于 空格 相对补(属于A但不属于B的) m a t h b b 左花括号 E 右花括号 _ 左花括号 q _ 左花括号 相对补(属于A但不属于B的) p h i 右花括号 左括号 z 竖线 x 右括号 右花括号 空格 左方括号 相对补(属于A但不属于B的) log 空格 p _ 左花括号 相对补(属于A但不属于B的) t h e t a 右花括号 左括号 x 竖线 z 右括号 右方括号 空格 加 空格 相对补(属于A但不属于B的) m a t h b b 左花括号 E 右花括号 _ 左花括号 q _ 左花括号 相对补(属于A但不属于B的) p h i 右花括号 左括号 z 竖线 x 右括号 右花括号 空格 相对补(属于A但不属于B的) l e f t 左方括号 空格 相对补(属于A但不属于B的) log 空格 相对补(属于A但不属于B的) f r a c 左花括号 p 左括号 z 右括号 右花括号 左花括号 q _ 左花括号 相对补(属于A但不属于B的) p h i 右花括号 左括号 z 竖线 x 右括号 右花括号 空格 相对补(属于A但不属于B的) r i g h t 右方括号 空格 相对补(属于A但不属于B的) 相对补(属于A但不属于B的) 空格 &amp; 等于 空格 相对补(属于A但不属于B的) u n d e r b r a c e 左花括号 相对补(属于A但不属于B的) m a t h b b 左花括号 E 右花括号 _ 左花括号 q _ 左花括号 相对补(属于A但不属于B的) p h i 右花括号 左括号 z 竖线 x 右括号 右花括号 空格 左方括号 相对补(属于A但不属于B的) log 空格 p _ 左花括号 相对补(属于A但不属于B的) t h e t a 右花括号 左括号 x 竖线 z 右括号 右方括号 右花括号 _ 左花括号 相对补(属于A但不属于B的) t e x t 左花括号 r e c o n s t r u c t i o n 空格 t e r m 右花括号 右花括号 空格 空格 减 空格 相对补(属于A但不属于B的) u n d e r b r a c e 左花括号 D _ 左花括号 K L 右花括号 左括号 q _ 左花括号 相对补(属于A但不属于B的) p h i 右花括号 左括号 z 竖线 x 右括号 空格 相对补(属于A但不属于B的) p a r a l l e l 空格 p 左括号 z 右括号 右括号 右花括号 _ 左花括号 相对补(属于A但不属于B的) t e x t 左花括号 p r i o r 空格 m a t c h i n g 空格 t e r m 右花括号 右花括号 空格 相对补(属于A但不属于B的) e n d 左花括号 a l i g n 右花括号\&quot;,\&quot;imageHeight\&quot;:17}]&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884</TotalTime>
  <Words>1345</Words>
  <Application>Microsoft Office PowerPoint</Application>
  <PresentationFormat>宽屏</PresentationFormat>
  <Paragraphs>214</Paragraphs>
  <Slides>23</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DeepSeek-CJK-patch</vt:lpstr>
      <vt:lpstr>Yu Gothic UI</vt:lpstr>
      <vt:lpstr>等线</vt:lpstr>
      <vt:lpstr>黑体</vt:lpstr>
      <vt:lpstr>苹方-简</vt:lpstr>
      <vt:lpstr>苹方-简 中黑体</vt:lpstr>
      <vt:lpstr>Microsoft YaHei</vt:lpstr>
      <vt:lpstr>Arial</vt:lpstr>
      <vt:lpstr>Calibri</vt:lpstr>
      <vt:lpstr>Cambria Math</vt:lpstr>
      <vt:lpstr>Century Gothic</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Forward Diffusion Process</vt:lpstr>
      <vt:lpstr>Reverse Diffusion Process </vt:lpstr>
      <vt:lpstr>Maximum Likelihood Estimation</vt:lpstr>
      <vt:lpstr>Framework</vt:lpstr>
      <vt:lpstr>Framework</vt:lpstr>
      <vt:lpstr>Framework</vt:lpstr>
      <vt:lpstr>1.单步推理</vt:lpstr>
      <vt:lpstr>2.细节保留模块</vt:lpstr>
      <vt:lpstr>3. MSE + Grad联合损失函数</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Haruko386 Hare</dc:creator>
  <cp:lastModifiedBy>Haruko386 Hare</cp:lastModifiedBy>
  <cp:revision>90</cp:revision>
  <dcterms:created xsi:type="dcterms:W3CDTF">2025-02-06T09:29:27Z</dcterms:created>
  <dcterms:modified xsi:type="dcterms:W3CDTF">2025-10-11T05:50:40Z</dcterms:modified>
</cp:coreProperties>
</file>